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4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ikerarandia/DataScienceCourser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#instructors" TargetMode="External"/><Relationship Id="rId4" Type="http://schemas.openxmlformats.org/officeDocument/2006/relationships/hyperlink" Target="https://github.com/ikerarandia/DataScienceCoursera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Relationship Id="rId1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object 7">
            <a:extLst>
              <a:ext uri="{FF2B5EF4-FFF2-40B4-BE49-F238E27FC236}">
                <a16:creationId xmlns:a16="http://schemas.microsoft.com/office/drawing/2014/main" id="{019ED176-1EE8-71AB-E89E-D5CA5B3DF654}"/>
              </a:ext>
            </a:extLst>
          </p:cNvPr>
          <p:cNvSpPr txBox="1"/>
          <p:nvPr/>
        </p:nvSpPr>
        <p:spPr>
          <a:xfrm>
            <a:off x="889819" y="4631296"/>
            <a:ext cx="8979395" cy="14228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lang="es-ES" sz="2400" spc="-175" dirty="0">
                <a:latin typeface="Arial"/>
                <a:cs typeface="Arial"/>
              </a:rPr>
              <a:t>Iker Arandia Mendizabal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en-IN" sz="2400" spc="7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https://github.com/ikerarandia/DataScienceCoursera</a:t>
            </a:r>
            <a:endParaRPr lang="en-IN" sz="2400" spc="7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en-IN" sz="2400" spc="130" dirty="0">
                <a:latin typeface="Arial"/>
                <a:cs typeface="Arial"/>
              </a:rPr>
              <a:t>18/06/2024</a:t>
            </a:r>
            <a:endParaRPr lang="en-IN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ED035EF4-D51B-5DC6-8F2D-305ACA19E69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70011" y="1471502"/>
            <a:ext cx="10281690" cy="4088812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sz="20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None None,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sz="2000" dirty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sz="2550" dirty="0"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</a:t>
            </a:r>
            <a:endParaRPr lang="es-ES" sz="20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endParaRPr sz="2000" dirty="0">
              <a:latin typeface="Carlito"/>
              <a:cs typeface="Carlito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96A7C0-9501-737C-EEA0-727CDEACDAD8}"/>
              </a:ext>
            </a:extLst>
          </p:cNvPr>
          <p:cNvSpPr txBox="1"/>
          <p:nvPr/>
        </p:nvSpPr>
        <p:spPr>
          <a:xfrm>
            <a:off x="2222090" y="54697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https://github.com/ikerarandia/DataScienceCoursera/blob/main/Week1/Data%20wrangling%20.ipynb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F6099D70-87B6-2ED3-C133-24659CD2697E}"/>
              </a:ext>
            </a:extLst>
          </p:cNvPr>
          <p:cNvSpPr txBox="1"/>
          <p:nvPr/>
        </p:nvSpPr>
        <p:spPr>
          <a:xfrm>
            <a:off x="1046236" y="1851947"/>
            <a:ext cx="9963150" cy="2992486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sz="20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sz="20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sz="20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EBC89B-6E1A-DFF7-D068-746794B86E58}"/>
              </a:ext>
            </a:extLst>
          </p:cNvPr>
          <p:cNvSpPr txBox="1"/>
          <p:nvPr/>
        </p:nvSpPr>
        <p:spPr>
          <a:xfrm>
            <a:off x="3048000" y="50934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https://github.com/ikerarandia/DataScienceCoursera/blob/main/Week2/EDA%20with%20Visualization.ipynb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1557906-6F6C-BB4C-BA95-920F0495EC11}"/>
              </a:ext>
            </a:extLst>
          </p:cNvPr>
          <p:cNvSpPr txBox="1"/>
          <p:nvPr/>
        </p:nvSpPr>
        <p:spPr>
          <a:xfrm>
            <a:off x="1002598" y="1699949"/>
            <a:ext cx="9687560" cy="2979021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000" spc="-5" dirty="0">
                <a:latin typeface="Carlito"/>
                <a:cs typeface="Carlito"/>
              </a:rPr>
              <a:t>Loaded </a:t>
            </a:r>
            <a:r>
              <a:rPr sz="2000" spc="-25" dirty="0">
                <a:latin typeface="Carlito"/>
                <a:cs typeface="Carlito"/>
              </a:rPr>
              <a:t>data </a:t>
            </a:r>
            <a:r>
              <a:rPr sz="2000" spc="-10" dirty="0">
                <a:latin typeface="Carlito"/>
                <a:cs typeface="Carlito"/>
              </a:rPr>
              <a:t>set </a:t>
            </a:r>
            <a:r>
              <a:rPr sz="2000" spc="-25" dirty="0">
                <a:latin typeface="Carlito"/>
                <a:cs typeface="Carlito"/>
              </a:rPr>
              <a:t>into </a:t>
            </a:r>
            <a:r>
              <a:rPr sz="2000" dirty="0">
                <a:latin typeface="Carlito"/>
                <a:cs typeface="Carlito"/>
              </a:rPr>
              <a:t>IBM DB2</a:t>
            </a:r>
            <a:r>
              <a:rPr sz="2000" spc="-12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-5" dirty="0">
                <a:latin typeface="Carlito"/>
                <a:cs typeface="Carlito"/>
              </a:rPr>
              <a:t>Queried using SQL </a:t>
            </a:r>
            <a:r>
              <a:rPr sz="2000" dirty="0">
                <a:latin typeface="Carlito"/>
                <a:cs typeface="Carlito"/>
              </a:rPr>
              <a:t>Python</a:t>
            </a:r>
            <a:r>
              <a:rPr sz="2000" spc="-100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integration.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000" spc="-5" dirty="0">
                <a:latin typeface="Carlito"/>
                <a:cs typeface="Carlito"/>
              </a:rPr>
              <a:t>Queries </a:t>
            </a:r>
            <a:r>
              <a:rPr sz="2000" spc="-20" dirty="0">
                <a:latin typeface="Carlito"/>
                <a:cs typeface="Carlito"/>
              </a:rPr>
              <a:t>were </a:t>
            </a:r>
            <a:r>
              <a:rPr sz="2000" dirty="0">
                <a:latin typeface="Carlito"/>
                <a:cs typeface="Carlito"/>
              </a:rPr>
              <a:t>made </a:t>
            </a:r>
            <a:r>
              <a:rPr sz="2000" spc="-20" dirty="0">
                <a:latin typeface="Carlito"/>
                <a:cs typeface="Carlito"/>
              </a:rPr>
              <a:t>to </a:t>
            </a:r>
            <a:r>
              <a:rPr sz="2000" spc="-10" dirty="0">
                <a:latin typeface="Carlito"/>
                <a:cs typeface="Carlito"/>
              </a:rPr>
              <a:t>get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25" dirty="0">
                <a:latin typeface="Carlito"/>
                <a:cs typeface="Carlito"/>
              </a:rPr>
              <a:t>better </a:t>
            </a:r>
            <a:r>
              <a:rPr sz="2000" spc="-20" dirty="0">
                <a:latin typeface="Carlito"/>
                <a:cs typeface="Carlito"/>
              </a:rPr>
              <a:t>understanding </a:t>
            </a:r>
            <a:r>
              <a:rPr sz="2000" spc="-5" dirty="0">
                <a:latin typeface="Carlito"/>
                <a:cs typeface="Carlito"/>
              </a:rPr>
              <a:t>of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25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dataset.</a:t>
            </a:r>
            <a:endParaRPr sz="20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latin typeface="Carlito"/>
                <a:cs typeface="Carlito"/>
              </a:rPr>
              <a:t>Queried </a:t>
            </a:r>
            <a:r>
              <a:rPr sz="2000" spc="-20" dirty="0">
                <a:latin typeface="Carlito"/>
                <a:cs typeface="Carlito"/>
              </a:rPr>
              <a:t>information </a:t>
            </a:r>
            <a:r>
              <a:rPr sz="2000" dirty="0">
                <a:latin typeface="Carlito"/>
                <a:cs typeface="Carlito"/>
              </a:rPr>
              <a:t>about launch </a:t>
            </a:r>
            <a:r>
              <a:rPr sz="2000" spc="-20" dirty="0">
                <a:latin typeface="Carlito"/>
                <a:cs typeface="Carlito"/>
              </a:rPr>
              <a:t>site </a:t>
            </a:r>
            <a:r>
              <a:rPr sz="2000" spc="-5" dirty="0">
                <a:latin typeface="Carlito"/>
                <a:cs typeface="Carlito"/>
              </a:rPr>
              <a:t>names, mission </a:t>
            </a:r>
            <a:r>
              <a:rPr sz="2000" spc="-20" dirty="0">
                <a:latin typeface="Carlito"/>
                <a:cs typeface="Carlito"/>
              </a:rPr>
              <a:t>outcomes, various pay </a:t>
            </a:r>
            <a:r>
              <a:rPr sz="2000" dirty="0">
                <a:latin typeface="Carlito"/>
                <a:cs typeface="Carlito"/>
              </a:rPr>
              <a:t>load </a:t>
            </a:r>
            <a:r>
              <a:rPr sz="2000" spc="-25" dirty="0">
                <a:latin typeface="Carlito"/>
                <a:cs typeface="Carlito"/>
              </a:rPr>
              <a:t>sizes </a:t>
            </a:r>
            <a:r>
              <a:rPr sz="2000" spc="-5" dirty="0">
                <a:latin typeface="Carlito"/>
                <a:cs typeface="Carlito"/>
              </a:rPr>
              <a:t>of  </a:t>
            </a:r>
            <a:r>
              <a:rPr sz="2000" spc="-25" dirty="0">
                <a:latin typeface="Carlito"/>
                <a:cs typeface="Carlito"/>
              </a:rPr>
              <a:t>customers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20" dirty="0">
                <a:latin typeface="Carlito"/>
                <a:cs typeface="Carlito"/>
              </a:rPr>
              <a:t>booster </a:t>
            </a:r>
            <a:r>
              <a:rPr sz="2000" spc="-25" dirty="0">
                <a:latin typeface="Carlito"/>
                <a:cs typeface="Carlito"/>
              </a:rPr>
              <a:t>versions, </a:t>
            </a:r>
            <a:r>
              <a:rPr sz="2000" dirty="0">
                <a:latin typeface="Carlito"/>
                <a:cs typeface="Carlito"/>
              </a:rPr>
              <a:t>and landing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outcomes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sz="2000" u="heavy" dirty="0"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5" dirty="0"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9B09167-C6D6-09F5-2619-B274B5F63D41}"/>
              </a:ext>
            </a:extLst>
          </p:cNvPr>
          <p:cNvSpPr txBox="1"/>
          <p:nvPr/>
        </p:nvSpPr>
        <p:spPr>
          <a:xfrm>
            <a:off x="2798378" y="50291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https://github.com/ikerarandia/DataScienceCoursera/blob/main/Week2/EDA%20with%20SQL.ipynb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B1093349-BA51-457F-6B50-81BC5ACE50D2}"/>
              </a:ext>
            </a:extLst>
          </p:cNvPr>
          <p:cNvSpPr txBox="1"/>
          <p:nvPr/>
        </p:nvSpPr>
        <p:spPr>
          <a:xfrm>
            <a:off x="908005" y="2092621"/>
            <a:ext cx="9765665" cy="1787028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sz="2000" spc="-15" dirty="0">
                <a:latin typeface="Carlito"/>
                <a:cs typeface="Carlito"/>
              </a:rPr>
              <a:t>Folium </a:t>
            </a:r>
            <a:r>
              <a:rPr sz="2000" spc="-5" dirty="0">
                <a:latin typeface="Carlito"/>
                <a:cs typeface="Carlito"/>
              </a:rPr>
              <a:t>maps mark Launch Sites, successful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5" dirty="0">
                <a:latin typeface="Carlito"/>
                <a:cs typeface="Carlito"/>
              </a:rPr>
              <a:t>unsuccessful </a:t>
            </a:r>
            <a:r>
              <a:rPr sz="2000" dirty="0">
                <a:latin typeface="Carlito"/>
                <a:cs typeface="Carlito"/>
              </a:rPr>
              <a:t>landings, and a </a:t>
            </a:r>
            <a:r>
              <a:rPr sz="2000" spc="-25" dirty="0">
                <a:latin typeface="Carlito"/>
                <a:cs typeface="Carlito"/>
              </a:rPr>
              <a:t>proximity example  </a:t>
            </a:r>
            <a:r>
              <a:rPr sz="2000" spc="-20" dirty="0">
                <a:latin typeface="Carlito"/>
                <a:cs typeface="Carlito"/>
              </a:rPr>
              <a:t>to </a:t>
            </a:r>
            <a:r>
              <a:rPr sz="2000" spc="-40" dirty="0">
                <a:latin typeface="Carlito"/>
                <a:cs typeface="Carlito"/>
              </a:rPr>
              <a:t>key </a:t>
            </a:r>
            <a:r>
              <a:rPr sz="2000" spc="-5" dirty="0">
                <a:latin typeface="Carlito"/>
                <a:cs typeface="Carlito"/>
              </a:rPr>
              <a:t>locations: </a:t>
            </a:r>
            <a:r>
              <a:rPr sz="2000" spc="-60" dirty="0">
                <a:latin typeface="Carlito"/>
                <a:cs typeface="Carlito"/>
              </a:rPr>
              <a:t>Railway, Highway, </a:t>
            </a:r>
            <a:r>
              <a:rPr sz="2000" spc="-20" dirty="0">
                <a:latin typeface="Carlito"/>
                <a:cs typeface="Carlito"/>
              </a:rPr>
              <a:t>Coast,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35" dirty="0">
                <a:latin typeface="Carlito"/>
                <a:cs typeface="Carlito"/>
              </a:rPr>
              <a:t> </a:t>
            </a:r>
            <a:r>
              <a:rPr sz="2000" spc="-60" dirty="0">
                <a:latin typeface="Carlito"/>
                <a:cs typeface="Carlito"/>
              </a:rPr>
              <a:t>City.</a:t>
            </a:r>
            <a:endParaRPr sz="20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sz="2000" spc="-5" dirty="0">
                <a:latin typeface="Carlito"/>
                <a:cs typeface="Carlito"/>
              </a:rPr>
              <a:t>This </a:t>
            </a:r>
            <a:r>
              <a:rPr sz="2000" spc="-15" dirty="0">
                <a:latin typeface="Carlito"/>
                <a:cs typeface="Carlito"/>
              </a:rPr>
              <a:t>allows </a:t>
            </a:r>
            <a:r>
              <a:rPr sz="2000" spc="-5" dirty="0">
                <a:latin typeface="Carlito"/>
                <a:cs typeface="Carlito"/>
              </a:rPr>
              <a:t>us </a:t>
            </a:r>
            <a:r>
              <a:rPr sz="2000" spc="-20" dirty="0">
                <a:latin typeface="Carlito"/>
                <a:cs typeface="Carlito"/>
              </a:rPr>
              <a:t>to understand why </a:t>
            </a:r>
            <a:r>
              <a:rPr sz="2000" dirty="0">
                <a:latin typeface="Carlito"/>
                <a:cs typeface="Carlito"/>
              </a:rPr>
              <a:t>launch </a:t>
            </a:r>
            <a:r>
              <a:rPr sz="2000" spc="-20" dirty="0">
                <a:latin typeface="Carlito"/>
                <a:cs typeface="Carlito"/>
              </a:rPr>
              <a:t>sites </a:t>
            </a:r>
            <a:r>
              <a:rPr sz="2000" spc="-25" dirty="0">
                <a:latin typeface="Carlito"/>
                <a:cs typeface="Carlito"/>
              </a:rPr>
              <a:t>may </a:t>
            </a:r>
            <a:r>
              <a:rPr sz="2000" dirty="0">
                <a:latin typeface="Carlito"/>
                <a:cs typeface="Carlito"/>
              </a:rPr>
              <a:t>be </a:t>
            </a:r>
            <a:r>
              <a:rPr sz="2000" spc="-20" dirty="0">
                <a:latin typeface="Carlito"/>
                <a:cs typeface="Carlito"/>
              </a:rPr>
              <a:t>located </a:t>
            </a:r>
            <a:r>
              <a:rPr sz="2000" spc="-5" dirty="0">
                <a:latin typeface="Carlito"/>
                <a:cs typeface="Carlito"/>
              </a:rPr>
              <a:t>where they </a:t>
            </a:r>
            <a:r>
              <a:rPr sz="2000" spc="-20" dirty="0">
                <a:latin typeface="Carlito"/>
                <a:cs typeface="Carlito"/>
              </a:rPr>
              <a:t>are. </a:t>
            </a:r>
            <a:r>
              <a:rPr sz="2000" dirty="0">
                <a:latin typeface="Carlito"/>
                <a:cs typeface="Carlito"/>
              </a:rPr>
              <a:t>Also </a:t>
            </a:r>
            <a:r>
              <a:rPr sz="2000" spc="-20" dirty="0">
                <a:latin typeface="Carlito"/>
                <a:cs typeface="Carlito"/>
              </a:rPr>
              <a:t>visualizes  </a:t>
            </a:r>
            <a:r>
              <a:rPr sz="2000" spc="-5" dirty="0">
                <a:latin typeface="Carlito"/>
                <a:cs typeface="Carlito"/>
              </a:rPr>
              <a:t>successful </a:t>
            </a:r>
            <a:r>
              <a:rPr sz="2000" dirty="0">
                <a:latin typeface="Carlito"/>
                <a:cs typeface="Carlito"/>
              </a:rPr>
              <a:t>landings </a:t>
            </a:r>
            <a:r>
              <a:rPr sz="2000" spc="-25" dirty="0">
                <a:latin typeface="Carlito"/>
                <a:cs typeface="Carlito"/>
              </a:rPr>
              <a:t>relative </a:t>
            </a:r>
            <a:r>
              <a:rPr sz="2000" spc="-20" dirty="0">
                <a:latin typeface="Carlito"/>
                <a:cs typeface="Carlito"/>
              </a:rPr>
              <a:t>to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location.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000" u="heavy" dirty="0"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u="heavy" spc="5" dirty="0"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19CA0D-48F5-8650-E099-C0B9C51E573C}"/>
              </a:ext>
            </a:extLst>
          </p:cNvPr>
          <p:cNvSpPr txBox="1"/>
          <p:nvPr/>
        </p:nvSpPr>
        <p:spPr>
          <a:xfrm>
            <a:off x="3048000" y="41398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https://github.com/ikerarandia/DataScienceCoursera/blob/main/Week3/Interactive%20Visual%20Analytics%20with%20Folium.ipynb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94DA7514-3423-7C9B-9980-D6F9028F1D98}"/>
              </a:ext>
            </a:extLst>
          </p:cNvPr>
          <p:cNvSpPr txBox="1"/>
          <p:nvPr/>
        </p:nvSpPr>
        <p:spPr>
          <a:xfrm>
            <a:off x="609600" y="1676247"/>
            <a:ext cx="11430000" cy="3308598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sz="20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8D8A21-C55C-E6DB-C6C3-CD1B0D636EC2}"/>
              </a:ext>
            </a:extLst>
          </p:cNvPr>
          <p:cNvSpPr txBox="1"/>
          <p:nvPr/>
        </p:nvSpPr>
        <p:spPr>
          <a:xfrm>
            <a:off x="2900516" y="52502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https://github.com/ikerarandia/DataScienceCoursera/blob/main/Week3/spacex_dash_app.py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D68CB5E-759E-C631-86A5-F26CDE476C46}"/>
              </a:ext>
            </a:extLst>
          </p:cNvPr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BFB56FFE-AC8D-9AFC-819C-34018189D50A}"/>
              </a:ext>
            </a:extLst>
          </p:cNvPr>
          <p:cNvGrpSpPr/>
          <p:nvPr/>
        </p:nvGrpSpPr>
        <p:grpSpPr>
          <a:xfrm>
            <a:off x="3822191" y="1933955"/>
            <a:ext cx="1938655" cy="1728470"/>
            <a:chOff x="3822191" y="1933955"/>
            <a:chExt cx="1938655" cy="172847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9EDA8DB-4568-232F-3031-174EB72E9AD8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3F32A88A-7273-EB1D-00F1-BD9DD801E12D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360FDE85-3965-20DE-91F9-07D17185181C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2345C576-0EFB-B0A8-5A91-C4427E2E2CFC}"/>
              </a:ext>
            </a:extLst>
          </p:cNvPr>
          <p:cNvSpPr txBox="1"/>
          <p:nvPr/>
        </p:nvSpPr>
        <p:spPr>
          <a:xfrm>
            <a:off x="3998721" y="221996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76F3A14-DAA2-CD4E-2080-C74ABA2B1ADB}"/>
              </a:ext>
            </a:extLst>
          </p:cNvPr>
          <p:cNvSpPr txBox="1"/>
          <p:nvPr/>
        </p:nvSpPr>
        <p:spPr>
          <a:xfrm>
            <a:off x="3917950" y="2456180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3" name="object 11">
            <a:extLst>
              <a:ext uri="{FF2B5EF4-FFF2-40B4-BE49-F238E27FC236}">
                <a16:creationId xmlns:a16="http://schemas.microsoft.com/office/drawing/2014/main" id="{C8FD9AC2-2124-F476-8145-8CB57BB1091F}"/>
              </a:ext>
            </a:extLst>
          </p:cNvPr>
          <p:cNvGrpSpPr/>
          <p:nvPr/>
        </p:nvGrpSpPr>
        <p:grpSpPr>
          <a:xfrm>
            <a:off x="3822191" y="3375659"/>
            <a:ext cx="1938655" cy="1729739"/>
            <a:chOff x="3822191" y="3375659"/>
            <a:chExt cx="1938655" cy="1729739"/>
          </a:xfrm>
        </p:grpSpPr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22191EC6-E9E9-4D04-5646-51BC1311B659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7F45D572-05D5-E7A8-53EF-897B3AEED0B3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13DDD85-BC7B-0DBD-E809-70A2D4B5FC2E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1CB3DA94-42CE-3104-161D-4247E27EE294}"/>
              </a:ext>
            </a:extLst>
          </p:cNvPr>
          <p:cNvSpPr txBox="1"/>
          <p:nvPr/>
        </p:nvSpPr>
        <p:spPr>
          <a:xfrm>
            <a:off x="4010914" y="354431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4B80F9DB-C03F-3A40-50B9-60211B7E876B}"/>
              </a:ext>
            </a:extLst>
          </p:cNvPr>
          <p:cNvSpPr txBox="1"/>
          <p:nvPr/>
        </p:nvSpPr>
        <p:spPr>
          <a:xfrm>
            <a:off x="4145026" y="378028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DCF80956-90BD-9489-DFF9-DA313AC60033}"/>
              </a:ext>
            </a:extLst>
          </p:cNvPr>
          <p:cNvSpPr txBox="1"/>
          <p:nvPr/>
        </p:nvSpPr>
        <p:spPr>
          <a:xfrm>
            <a:off x="4097782" y="401802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0" name="object 18">
            <a:extLst>
              <a:ext uri="{FF2B5EF4-FFF2-40B4-BE49-F238E27FC236}">
                <a16:creationId xmlns:a16="http://schemas.microsoft.com/office/drawing/2014/main" id="{EF737B32-262C-5569-5D73-020AE31703CD}"/>
              </a:ext>
            </a:extLst>
          </p:cNvPr>
          <p:cNvGrpSpPr/>
          <p:nvPr/>
        </p:nvGrpSpPr>
        <p:grpSpPr>
          <a:xfrm>
            <a:off x="3822191" y="4818888"/>
            <a:ext cx="2950845" cy="1169035"/>
            <a:chOff x="3822191" y="4818888"/>
            <a:chExt cx="2950845" cy="1169035"/>
          </a:xfrm>
        </p:grpSpPr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F6A0337F-BB67-FDBF-3C6A-20C6488BB6A9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CACB7059-6940-DD1B-03F1-F765BFAF51AD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BA63B686-F909-203A-C32B-E0F11CC47A9B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2">
            <a:extLst>
              <a:ext uri="{FF2B5EF4-FFF2-40B4-BE49-F238E27FC236}">
                <a16:creationId xmlns:a16="http://schemas.microsoft.com/office/drawing/2014/main" id="{82684024-E67E-4C87-8E19-CFED8CD0DA63}"/>
              </a:ext>
            </a:extLst>
          </p:cNvPr>
          <p:cNvSpPr txBox="1"/>
          <p:nvPr/>
        </p:nvSpPr>
        <p:spPr>
          <a:xfrm>
            <a:off x="4103878" y="510484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A44D26CE-8B1D-D5CE-CBA3-516076EA3E1A}"/>
              </a:ext>
            </a:extLst>
          </p:cNvPr>
          <p:cNvSpPr txBox="1"/>
          <p:nvPr/>
        </p:nvSpPr>
        <p:spPr>
          <a:xfrm>
            <a:off x="4583938" y="534174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6" name="object 24">
            <a:extLst>
              <a:ext uri="{FF2B5EF4-FFF2-40B4-BE49-F238E27FC236}">
                <a16:creationId xmlns:a16="http://schemas.microsoft.com/office/drawing/2014/main" id="{25EE9F23-BF87-0BCA-72EE-88F8D2B1CEEE}"/>
              </a:ext>
            </a:extLst>
          </p:cNvPr>
          <p:cNvGrpSpPr/>
          <p:nvPr/>
        </p:nvGrpSpPr>
        <p:grpSpPr>
          <a:xfrm>
            <a:off x="6380988" y="3672840"/>
            <a:ext cx="1938655" cy="2315210"/>
            <a:chOff x="6380988" y="3672840"/>
            <a:chExt cx="1938655" cy="2315210"/>
          </a:xfrm>
        </p:grpSpPr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A6C0CE36-959E-DAF1-8871-AACDE6B54626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053023DA-6BE1-AF6E-443E-71FB7952289A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83337B98-9711-CA62-191E-315BB81857E5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8">
            <a:extLst>
              <a:ext uri="{FF2B5EF4-FFF2-40B4-BE49-F238E27FC236}">
                <a16:creationId xmlns:a16="http://schemas.microsoft.com/office/drawing/2014/main" id="{A1E5FCB3-1DE5-C080-38E3-A006C8151978}"/>
              </a:ext>
            </a:extLst>
          </p:cNvPr>
          <p:cNvSpPr txBox="1"/>
          <p:nvPr/>
        </p:nvSpPr>
        <p:spPr>
          <a:xfrm>
            <a:off x="6735826" y="498690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8EBD427D-133D-1698-1D4A-BA498D7B85B6}"/>
              </a:ext>
            </a:extLst>
          </p:cNvPr>
          <p:cNvSpPr txBox="1"/>
          <p:nvPr/>
        </p:nvSpPr>
        <p:spPr>
          <a:xfrm>
            <a:off x="6485890" y="521703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2" name="object 30">
            <a:extLst>
              <a:ext uri="{FF2B5EF4-FFF2-40B4-BE49-F238E27FC236}">
                <a16:creationId xmlns:a16="http://schemas.microsoft.com/office/drawing/2014/main" id="{E1D1BFB4-D9BA-85E4-36DD-FF26AB4B3706}"/>
              </a:ext>
            </a:extLst>
          </p:cNvPr>
          <p:cNvGrpSpPr/>
          <p:nvPr/>
        </p:nvGrpSpPr>
        <p:grpSpPr>
          <a:xfrm>
            <a:off x="6380988" y="2229611"/>
            <a:ext cx="1938655" cy="2316480"/>
            <a:chOff x="6380988" y="2229611"/>
            <a:chExt cx="1938655" cy="2316480"/>
          </a:xfrm>
        </p:grpSpPr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05802FD6-8101-C4A6-B3FC-73AD15AB8494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259F839F-A412-E403-2E9A-138C5CA2601E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F3BE377C-CBB2-8441-9867-F01ED972A677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4">
            <a:extLst>
              <a:ext uri="{FF2B5EF4-FFF2-40B4-BE49-F238E27FC236}">
                <a16:creationId xmlns:a16="http://schemas.microsoft.com/office/drawing/2014/main" id="{EB6724F7-CBEF-1AB6-7F93-109D32C6E937}"/>
              </a:ext>
            </a:extLst>
          </p:cNvPr>
          <p:cNvSpPr txBox="1"/>
          <p:nvPr/>
        </p:nvSpPr>
        <p:spPr>
          <a:xfrm>
            <a:off x="6546595" y="3425444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7881FB5B-5D46-4D9A-E721-CB8B6C36BF07}"/>
              </a:ext>
            </a:extLst>
          </p:cNvPr>
          <p:cNvSpPr txBox="1"/>
          <p:nvPr/>
        </p:nvSpPr>
        <p:spPr>
          <a:xfrm>
            <a:off x="6602983" y="3661028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2130BDAC-74C3-B688-A5D8-B65A1F8AA70B}"/>
              </a:ext>
            </a:extLst>
          </p:cNvPr>
          <p:cNvSpPr txBox="1"/>
          <p:nvPr/>
        </p:nvSpPr>
        <p:spPr>
          <a:xfrm>
            <a:off x="6535928" y="3899408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FF65F1A0-0CC1-3E32-3F7A-B12D4FC011E4}"/>
              </a:ext>
            </a:extLst>
          </p:cNvPr>
          <p:cNvSpPr txBox="1"/>
          <p:nvPr/>
        </p:nvSpPr>
        <p:spPr>
          <a:xfrm>
            <a:off x="6795261" y="4135627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0" name="object 38">
            <a:extLst>
              <a:ext uri="{FF2B5EF4-FFF2-40B4-BE49-F238E27FC236}">
                <a16:creationId xmlns:a16="http://schemas.microsoft.com/office/drawing/2014/main" id="{B5F21AF9-2AE2-4990-56F8-947229FD652F}"/>
              </a:ext>
            </a:extLst>
          </p:cNvPr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</p:grpSpPr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CB12EB40-E18C-06FF-B6EF-7B02771D8D91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AFC2A9AF-1050-EA28-B340-58C7A808C607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2853AE1D-115D-FD19-1DF0-DBBFFFF96721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2">
            <a:extLst>
              <a:ext uri="{FF2B5EF4-FFF2-40B4-BE49-F238E27FC236}">
                <a16:creationId xmlns:a16="http://schemas.microsoft.com/office/drawing/2014/main" id="{4D3F826C-F4B2-9DB7-3449-37760B44CF7D}"/>
              </a:ext>
            </a:extLst>
          </p:cNvPr>
          <p:cNvSpPr txBox="1"/>
          <p:nvPr/>
        </p:nvSpPr>
        <p:spPr>
          <a:xfrm>
            <a:off x="6613906" y="221996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D026CD2E-7E9E-3D58-E15C-8944228B49E7}"/>
              </a:ext>
            </a:extLst>
          </p:cNvPr>
          <p:cNvSpPr txBox="1"/>
          <p:nvPr/>
        </p:nvSpPr>
        <p:spPr>
          <a:xfrm>
            <a:off x="6805930" y="245618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6" name="object 44">
            <a:extLst>
              <a:ext uri="{FF2B5EF4-FFF2-40B4-BE49-F238E27FC236}">
                <a16:creationId xmlns:a16="http://schemas.microsoft.com/office/drawing/2014/main" id="{C41129C8-1751-794D-ABFA-3EE4FEC4C098}"/>
              </a:ext>
            </a:extLst>
          </p:cNvPr>
          <p:cNvGrpSpPr/>
          <p:nvPr/>
        </p:nvGrpSpPr>
        <p:grpSpPr>
          <a:xfrm>
            <a:off x="8938259" y="1933955"/>
            <a:ext cx="1938655" cy="1728470"/>
            <a:chOff x="8938259" y="1933955"/>
            <a:chExt cx="1938655" cy="1728470"/>
          </a:xfrm>
        </p:grpSpPr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BED46517-329F-251C-0ADB-727B21A35AFC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7691DBB8-3CB6-C16C-5A28-9189E5BFE4C7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D770B226-C05E-8351-58E8-13B564C6D359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48">
            <a:extLst>
              <a:ext uri="{FF2B5EF4-FFF2-40B4-BE49-F238E27FC236}">
                <a16:creationId xmlns:a16="http://schemas.microsoft.com/office/drawing/2014/main" id="{F1F2EF1E-C1C2-E90C-8B04-DB5BB1DE7A3C}"/>
              </a:ext>
            </a:extLst>
          </p:cNvPr>
          <p:cNvSpPr txBox="1"/>
          <p:nvPr/>
        </p:nvSpPr>
        <p:spPr>
          <a:xfrm>
            <a:off x="9140697" y="221996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D89D3AE5-9AA8-2599-7F73-45771DE3E6E6}"/>
              </a:ext>
            </a:extLst>
          </p:cNvPr>
          <p:cNvSpPr txBox="1"/>
          <p:nvPr/>
        </p:nvSpPr>
        <p:spPr>
          <a:xfrm>
            <a:off x="9299193" y="245618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2" name="object 50">
            <a:extLst>
              <a:ext uri="{FF2B5EF4-FFF2-40B4-BE49-F238E27FC236}">
                <a16:creationId xmlns:a16="http://schemas.microsoft.com/office/drawing/2014/main" id="{F5B93DEA-C781-71F3-E94D-80C7BD7B79BE}"/>
              </a:ext>
            </a:extLst>
          </p:cNvPr>
          <p:cNvGrpSpPr/>
          <p:nvPr/>
        </p:nvGrpSpPr>
        <p:grpSpPr>
          <a:xfrm>
            <a:off x="8938259" y="3375659"/>
            <a:ext cx="1938655" cy="1170305"/>
            <a:chOff x="8938259" y="3375659"/>
            <a:chExt cx="1938655" cy="1170305"/>
          </a:xfrm>
        </p:grpSpPr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5CF11E4D-5A88-9B24-7E63-2356F831B845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3EAFE50D-8F4F-9BCA-8F9E-FE71C4474C0C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3">
            <a:extLst>
              <a:ext uri="{FF2B5EF4-FFF2-40B4-BE49-F238E27FC236}">
                <a16:creationId xmlns:a16="http://schemas.microsoft.com/office/drawing/2014/main" id="{5DFB0C75-FF73-C6E2-F7BF-2D5A4A502BB5}"/>
              </a:ext>
            </a:extLst>
          </p:cNvPr>
          <p:cNvSpPr txBox="1"/>
          <p:nvPr/>
        </p:nvSpPr>
        <p:spPr>
          <a:xfrm>
            <a:off x="9055354" y="365645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EEED9CD-EA72-4635-E8D1-4172931F7AAF}"/>
              </a:ext>
            </a:extLst>
          </p:cNvPr>
          <p:cNvSpPr txBox="1"/>
          <p:nvPr/>
        </p:nvSpPr>
        <p:spPr>
          <a:xfrm>
            <a:off x="1025080" y="3083648"/>
            <a:ext cx="23267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https://github.com/ikerarandia/DataScienceCoursera/blob/main/Week4/Machine%20Learning%20Prediction.ipynb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8EAEE10C-918F-DC24-05FB-A457910F4434}"/>
              </a:ext>
            </a:extLst>
          </p:cNvPr>
          <p:cNvSpPr txBox="1"/>
          <p:nvPr/>
        </p:nvSpPr>
        <p:spPr>
          <a:xfrm>
            <a:off x="1328166" y="5183504"/>
            <a:ext cx="90430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This is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20" dirty="0">
                <a:latin typeface="Carlito"/>
                <a:cs typeface="Carlito"/>
              </a:rPr>
              <a:t>preview </a:t>
            </a:r>
            <a:r>
              <a:rPr sz="1800" spc="-5" dirty="0">
                <a:latin typeface="Carlito"/>
                <a:cs typeface="Carlito"/>
              </a:rPr>
              <a:t>of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5" dirty="0">
                <a:latin typeface="Carlito"/>
                <a:cs typeface="Carlito"/>
              </a:rPr>
              <a:t>Plotly dashboard.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20" dirty="0">
                <a:latin typeface="Carlito"/>
                <a:cs typeface="Carlito"/>
              </a:rPr>
              <a:t>following </a:t>
            </a:r>
            <a:r>
              <a:rPr sz="1800" spc="-5" dirty="0">
                <a:latin typeface="Carlito"/>
                <a:cs typeface="Carlito"/>
              </a:rPr>
              <a:t>sides will show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5" dirty="0">
                <a:latin typeface="Carlito"/>
                <a:cs typeface="Carlito"/>
              </a:rPr>
              <a:t>results </a:t>
            </a:r>
            <a:r>
              <a:rPr sz="1800" spc="-5" dirty="0">
                <a:latin typeface="Carlito"/>
                <a:cs typeface="Carlito"/>
              </a:rPr>
              <a:t>of </a:t>
            </a:r>
            <a:r>
              <a:rPr sz="1800" spc="-20" dirty="0">
                <a:latin typeface="Carlito"/>
                <a:cs typeface="Carlito"/>
              </a:rPr>
              <a:t>EDA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spc="-20" dirty="0">
                <a:latin typeface="Carlito"/>
                <a:cs typeface="Carlito"/>
              </a:rPr>
              <a:t>visualization, EDA </a:t>
            </a:r>
            <a:r>
              <a:rPr sz="1800" spc="-5" dirty="0">
                <a:latin typeface="Carlito"/>
                <a:cs typeface="Carlito"/>
              </a:rPr>
              <a:t>with </a:t>
            </a:r>
            <a:r>
              <a:rPr sz="1800" dirty="0">
                <a:latin typeface="Carlito"/>
                <a:cs typeface="Carlito"/>
              </a:rPr>
              <a:t>SQL, </a:t>
            </a:r>
            <a:r>
              <a:rPr sz="1800" spc="-25" dirty="0">
                <a:latin typeface="Carlito"/>
                <a:cs typeface="Carlito"/>
              </a:rPr>
              <a:t>Interactive </a:t>
            </a:r>
            <a:r>
              <a:rPr sz="1800" dirty="0">
                <a:latin typeface="Carlito"/>
                <a:cs typeface="Carlito"/>
              </a:rPr>
              <a:t>Map </a:t>
            </a:r>
            <a:r>
              <a:rPr sz="1800" spc="-5" dirty="0">
                <a:latin typeface="Carlito"/>
                <a:cs typeface="Carlito"/>
              </a:rPr>
              <a:t>with </a:t>
            </a:r>
            <a:r>
              <a:rPr sz="1800" spc="-20" dirty="0">
                <a:latin typeface="Carlito"/>
                <a:cs typeface="Carlito"/>
              </a:rPr>
              <a:t>Folium,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finally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5" dirty="0">
                <a:latin typeface="Carlito"/>
                <a:cs typeface="Carlito"/>
              </a:rPr>
              <a:t>results </a:t>
            </a:r>
            <a:r>
              <a:rPr sz="1800" spc="-5" dirty="0">
                <a:latin typeface="Carlito"/>
                <a:cs typeface="Carlito"/>
              </a:rPr>
              <a:t>of our </a:t>
            </a:r>
            <a:r>
              <a:rPr sz="1800" dirty="0">
                <a:latin typeface="Carlito"/>
                <a:cs typeface="Carlito"/>
              </a:rPr>
              <a:t>model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dirty="0">
                <a:latin typeface="Carlito"/>
                <a:cs typeface="Carlito"/>
              </a:rPr>
              <a:t>about 83%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45" dirty="0">
                <a:latin typeface="Carlito"/>
                <a:cs typeface="Carlito"/>
              </a:rPr>
              <a:t>accuracy.</a:t>
            </a:r>
            <a:endParaRPr sz="1800" dirty="0">
              <a:latin typeface="Carlito"/>
              <a:cs typeface="Carlito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3D44B801-49E6-76AF-297C-8B25218EAC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35136"/>
            <a:ext cx="5963918" cy="33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D6FAFAC-FC0C-9DD3-BEE6-5C370087FAE2}"/>
              </a:ext>
            </a:extLst>
          </p:cNvPr>
          <p:cNvSpPr txBox="1"/>
          <p:nvPr/>
        </p:nvSpPr>
        <p:spPr>
          <a:xfrm>
            <a:off x="806907" y="5146750"/>
            <a:ext cx="6850380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sz="1600" spc="-20" dirty="0">
                <a:latin typeface="Carlito"/>
                <a:cs typeface="Carlito"/>
              </a:rPr>
              <a:t>Graphic </a:t>
            </a:r>
            <a:r>
              <a:rPr sz="1600" spc="-10" dirty="0">
                <a:latin typeface="Carlito"/>
                <a:cs typeface="Carlito"/>
              </a:rPr>
              <a:t>suggests </a:t>
            </a:r>
            <a:r>
              <a:rPr sz="1600" spc="-5" dirty="0">
                <a:latin typeface="Carlito"/>
                <a:cs typeface="Carlito"/>
              </a:rPr>
              <a:t>an </a:t>
            </a:r>
            <a:r>
              <a:rPr sz="1600" spc="-20" dirty="0">
                <a:latin typeface="Carlito"/>
                <a:cs typeface="Carlito"/>
              </a:rPr>
              <a:t>increase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40" dirty="0">
                <a:latin typeface="Carlito"/>
                <a:cs typeface="Carlito"/>
              </a:rPr>
              <a:t>rate </a:t>
            </a:r>
            <a:r>
              <a:rPr sz="1600" spc="-20" dirty="0">
                <a:latin typeface="Carlito"/>
                <a:cs typeface="Carlito"/>
              </a:rPr>
              <a:t>over </a:t>
            </a:r>
            <a:r>
              <a:rPr sz="1600" spc="-5" dirty="0">
                <a:latin typeface="Carlito"/>
                <a:cs typeface="Carlito"/>
              </a:rPr>
              <a:t>time </a:t>
            </a:r>
            <a:r>
              <a:rPr sz="1600" spc="-20" dirty="0">
                <a:latin typeface="Carlito"/>
                <a:cs typeface="Carlito"/>
              </a:rPr>
              <a:t>(indicated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10" dirty="0">
                <a:latin typeface="Carlito"/>
                <a:cs typeface="Carlito"/>
              </a:rPr>
              <a:t>Flight </a:t>
            </a:r>
            <a:r>
              <a:rPr sz="1600" spc="-5" dirty="0">
                <a:latin typeface="Carlito"/>
                <a:cs typeface="Carlito"/>
              </a:rPr>
              <a:t>Number).  </a:t>
            </a:r>
            <a:r>
              <a:rPr sz="1600" spc="-25" dirty="0">
                <a:latin typeface="Carlito"/>
                <a:cs typeface="Carlito"/>
              </a:rPr>
              <a:t>Likely </a:t>
            </a:r>
            <a:r>
              <a:rPr sz="1600" spc="-5" dirty="0">
                <a:latin typeface="Carlito"/>
                <a:cs typeface="Carlito"/>
              </a:rPr>
              <a:t>a big </a:t>
            </a:r>
            <a:r>
              <a:rPr sz="1600" spc="-25" dirty="0">
                <a:latin typeface="Carlito"/>
                <a:cs typeface="Carlito"/>
              </a:rPr>
              <a:t>breakthrough </a:t>
            </a:r>
            <a:r>
              <a:rPr sz="1600" spc="-20" dirty="0">
                <a:latin typeface="Carlito"/>
                <a:cs typeface="Carlito"/>
              </a:rPr>
              <a:t>around </a:t>
            </a:r>
            <a:r>
              <a:rPr sz="1600" spc="-10" dirty="0">
                <a:latin typeface="Carlito"/>
                <a:cs typeface="Carlito"/>
              </a:rPr>
              <a:t>flight </a:t>
            </a:r>
            <a:r>
              <a:rPr sz="1600" spc="-15" dirty="0">
                <a:latin typeface="Carlito"/>
                <a:cs typeface="Carlito"/>
              </a:rPr>
              <a:t>20 </a:t>
            </a:r>
            <a:r>
              <a:rPr sz="1600" spc="-5" dirty="0">
                <a:latin typeface="Carlito"/>
                <a:cs typeface="Carlito"/>
              </a:rPr>
              <a:t>which </a:t>
            </a:r>
            <a:r>
              <a:rPr sz="1600" spc="-15" dirty="0">
                <a:latin typeface="Carlito"/>
                <a:cs typeface="Carlito"/>
              </a:rPr>
              <a:t>significantly </a:t>
            </a:r>
            <a:r>
              <a:rPr sz="1600" spc="-20" dirty="0">
                <a:latin typeface="Carlito"/>
                <a:cs typeface="Carlito"/>
              </a:rPr>
              <a:t>increased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25" dirty="0">
                <a:latin typeface="Carlito"/>
                <a:cs typeface="Carlito"/>
              </a:rPr>
              <a:t>rate.  </a:t>
            </a:r>
            <a:r>
              <a:rPr sz="1600" spc="-20" dirty="0">
                <a:latin typeface="Carlito"/>
                <a:cs typeface="Carlito"/>
              </a:rPr>
              <a:t>CCAFS appears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5" dirty="0">
                <a:latin typeface="Carlito"/>
                <a:cs typeface="Carlito"/>
              </a:rPr>
              <a:t>be the main </a:t>
            </a:r>
            <a:r>
              <a:rPr sz="1600" spc="-10" dirty="0">
                <a:latin typeface="Carlito"/>
                <a:cs typeface="Carlito"/>
              </a:rPr>
              <a:t>launch </a:t>
            </a:r>
            <a:r>
              <a:rPr sz="1600" spc="-15" dirty="0">
                <a:latin typeface="Carlito"/>
                <a:cs typeface="Carlito"/>
              </a:rPr>
              <a:t>site </a:t>
            </a:r>
            <a:r>
              <a:rPr sz="1600" spc="-5" dirty="0">
                <a:latin typeface="Carlito"/>
                <a:cs typeface="Carlito"/>
              </a:rPr>
              <a:t>as it has the </a:t>
            </a:r>
            <a:r>
              <a:rPr sz="1600" spc="-20" dirty="0">
                <a:latin typeface="Carlito"/>
                <a:cs typeface="Carlito"/>
              </a:rPr>
              <a:t>most</a:t>
            </a:r>
            <a:r>
              <a:rPr sz="1600" spc="-90" dirty="0">
                <a:latin typeface="Carlito"/>
                <a:cs typeface="Carlito"/>
              </a:rPr>
              <a:t> </a:t>
            </a:r>
            <a:r>
              <a:rPr sz="1600" spc="-20" dirty="0">
                <a:latin typeface="Carlito"/>
                <a:cs typeface="Carlito"/>
              </a:rPr>
              <a:t>volume.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8AFA0BC-0F0B-3418-2B07-1ECC87957EAA}"/>
              </a:ext>
            </a:extLst>
          </p:cNvPr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8944C1F8-8686-0D02-7823-598008F0A2AE}"/>
              </a:ext>
            </a:extLst>
          </p:cNvPr>
          <p:cNvSpPr txBox="1"/>
          <p:nvPr/>
        </p:nvSpPr>
        <p:spPr>
          <a:xfrm>
            <a:off x="977900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DD9FD146-C8D3-30C7-C89C-1D6BF02555DA}"/>
              </a:ext>
            </a:extLst>
          </p:cNvPr>
          <p:cNvSpPr txBox="1"/>
          <p:nvPr/>
        </p:nvSpPr>
        <p:spPr>
          <a:xfrm>
            <a:off x="902614" y="5103774"/>
            <a:ext cx="5099050" cy="588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sz="1600" spc="-25" dirty="0">
                <a:latin typeface="Carlito"/>
                <a:cs typeface="Carlito"/>
              </a:rPr>
              <a:t>Payload </a:t>
            </a:r>
            <a:r>
              <a:rPr sz="1600" spc="-5" dirty="0">
                <a:latin typeface="Carlito"/>
                <a:cs typeface="Carlito"/>
              </a:rPr>
              <a:t>mass </a:t>
            </a:r>
            <a:r>
              <a:rPr sz="1600" spc="-20" dirty="0">
                <a:latin typeface="Carlito"/>
                <a:cs typeface="Carlito"/>
              </a:rPr>
              <a:t>appears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0" dirty="0">
                <a:latin typeface="Carlito"/>
                <a:cs typeface="Carlito"/>
              </a:rPr>
              <a:t>fall mostly between </a:t>
            </a:r>
            <a:r>
              <a:rPr sz="1600" spc="-10" dirty="0">
                <a:latin typeface="Carlito"/>
                <a:cs typeface="Carlito"/>
              </a:rPr>
              <a:t>0-6000 </a:t>
            </a:r>
            <a:r>
              <a:rPr sz="1600" spc="-5" dirty="0">
                <a:latin typeface="Carlito"/>
                <a:cs typeface="Carlito"/>
              </a:rPr>
              <a:t>kg.  </a:t>
            </a:r>
            <a:r>
              <a:rPr sz="1600" spc="-25" dirty="0">
                <a:latin typeface="Carlito"/>
                <a:cs typeface="Carlito"/>
              </a:rPr>
              <a:t>Different </a:t>
            </a:r>
            <a:r>
              <a:rPr sz="1600" spc="-5" dirty="0">
                <a:latin typeface="Carlito"/>
                <a:cs typeface="Carlito"/>
              </a:rPr>
              <a:t>launch </a:t>
            </a:r>
            <a:r>
              <a:rPr sz="1600" spc="-10" dirty="0">
                <a:latin typeface="Carlito"/>
                <a:cs typeface="Carlito"/>
              </a:rPr>
              <a:t>sites </a:t>
            </a:r>
            <a:r>
              <a:rPr sz="1600" spc="-5" dirty="0">
                <a:latin typeface="Carlito"/>
                <a:cs typeface="Carlito"/>
              </a:rPr>
              <a:t>also </a:t>
            </a:r>
            <a:r>
              <a:rPr sz="1600" spc="-15" dirty="0">
                <a:latin typeface="Carlito"/>
                <a:cs typeface="Carlito"/>
              </a:rPr>
              <a:t>seem to use </a:t>
            </a:r>
            <a:r>
              <a:rPr sz="1600" spc="-25" dirty="0">
                <a:latin typeface="Carlito"/>
                <a:cs typeface="Carlito"/>
              </a:rPr>
              <a:t>different </a:t>
            </a:r>
            <a:r>
              <a:rPr sz="1600" spc="-20" dirty="0">
                <a:latin typeface="Carlito"/>
                <a:cs typeface="Carlito"/>
              </a:rPr>
              <a:t>payload</a:t>
            </a:r>
            <a:r>
              <a:rPr sz="1600" spc="-1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mass.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B30F170-FA89-4E67-10F8-94BC48F5A576}"/>
              </a:ext>
            </a:extLst>
          </p:cNvPr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D1B1AE4-1050-879E-E309-899E5CDAA4CE}"/>
              </a:ext>
            </a:extLst>
          </p:cNvPr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B9E7555D-C185-1697-3DA6-2891AB862B0E}"/>
              </a:ext>
            </a:extLst>
          </p:cNvPr>
          <p:cNvSpPr txBox="1"/>
          <p:nvPr/>
        </p:nvSpPr>
        <p:spPr>
          <a:xfrm>
            <a:off x="1177848" y="4915179"/>
            <a:ext cx="6502400" cy="149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1600" spc="-15" dirty="0">
                <a:latin typeface="Carlito"/>
                <a:cs typeface="Carlito"/>
              </a:rPr>
              <a:t>ES-L1 </a:t>
            </a:r>
            <a:r>
              <a:rPr sz="1600" spc="-20" dirty="0">
                <a:latin typeface="Carlito"/>
                <a:cs typeface="Carlito"/>
              </a:rPr>
              <a:t>(1), </a:t>
            </a:r>
            <a:r>
              <a:rPr sz="1600" spc="-25" dirty="0">
                <a:latin typeface="Carlito"/>
                <a:cs typeface="Carlito"/>
              </a:rPr>
              <a:t>GEO </a:t>
            </a:r>
            <a:r>
              <a:rPr sz="1600" spc="-20" dirty="0">
                <a:latin typeface="Carlito"/>
                <a:cs typeface="Carlito"/>
              </a:rPr>
              <a:t>(1), HEO </a:t>
            </a:r>
            <a:r>
              <a:rPr sz="1600" spc="-15" dirty="0">
                <a:latin typeface="Carlito"/>
                <a:cs typeface="Carlito"/>
              </a:rPr>
              <a:t>(1) </a:t>
            </a:r>
            <a:r>
              <a:rPr sz="1600" spc="-25" dirty="0">
                <a:latin typeface="Carlito"/>
                <a:cs typeface="Carlito"/>
              </a:rPr>
              <a:t>have </a:t>
            </a:r>
            <a:r>
              <a:rPr sz="1600" spc="-20" dirty="0">
                <a:latin typeface="Carlito"/>
                <a:cs typeface="Carlito"/>
              </a:rPr>
              <a:t>100%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40" dirty="0">
                <a:latin typeface="Carlito"/>
                <a:cs typeface="Carlito"/>
              </a:rPr>
              <a:t>rate </a:t>
            </a:r>
            <a:r>
              <a:rPr sz="1600" spc="-15" dirty="0">
                <a:latin typeface="Carlito"/>
                <a:cs typeface="Carlito"/>
              </a:rPr>
              <a:t>(sample </a:t>
            </a:r>
            <a:r>
              <a:rPr sz="1600" spc="-20" dirty="0">
                <a:latin typeface="Carlito"/>
                <a:cs typeface="Carlito"/>
              </a:rPr>
              <a:t>sizes </a:t>
            </a:r>
            <a:r>
              <a:rPr sz="1600" spc="-5" dirty="0">
                <a:latin typeface="Carlito"/>
                <a:cs typeface="Carlito"/>
              </a:rPr>
              <a:t>in </a:t>
            </a:r>
            <a:r>
              <a:rPr sz="1600" spc="-20" dirty="0">
                <a:latin typeface="Carlito"/>
                <a:cs typeface="Carlito"/>
              </a:rPr>
              <a:t>parenthesis)  </a:t>
            </a:r>
            <a:r>
              <a:rPr sz="1600" spc="-10" dirty="0">
                <a:latin typeface="Carlito"/>
                <a:cs typeface="Carlito"/>
              </a:rPr>
              <a:t>SSO </a:t>
            </a:r>
            <a:r>
              <a:rPr sz="1600" spc="-15" dirty="0">
                <a:latin typeface="Carlito"/>
                <a:cs typeface="Carlito"/>
              </a:rPr>
              <a:t>(5) </a:t>
            </a:r>
            <a:r>
              <a:rPr sz="1600" spc="-5" dirty="0">
                <a:latin typeface="Carlito"/>
                <a:cs typeface="Carlito"/>
              </a:rPr>
              <a:t>has </a:t>
            </a:r>
            <a:r>
              <a:rPr sz="1600" spc="-20" dirty="0">
                <a:latin typeface="Carlito"/>
                <a:cs typeface="Carlito"/>
              </a:rPr>
              <a:t>100% </a:t>
            </a:r>
            <a:r>
              <a:rPr sz="1600" spc="-10" dirty="0">
                <a:latin typeface="Carlito"/>
                <a:cs typeface="Carlito"/>
              </a:rPr>
              <a:t>success</a:t>
            </a:r>
            <a:r>
              <a:rPr sz="1600" spc="45" dirty="0">
                <a:latin typeface="Carlito"/>
                <a:cs typeface="Carlito"/>
              </a:rPr>
              <a:t> </a:t>
            </a:r>
            <a:r>
              <a:rPr sz="1600" spc="-40" dirty="0">
                <a:latin typeface="Carlito"/>
                <a:cs typeface="Carlito"/>
              </a:rPr>
              <a:t>rate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25" dirty="0">
                <a:latin typeface="Carlito"/>
                <a:cs typeface="Carlito"/>
              </a:rPr>
              <a:t>VLEO </a:t>
            </a:r>
            <a:r>
              <a:rPr sz="1600" spc="-20" dirty="0">
                <a:latin typeface="Carlito"/>
                <a:cs typeface="Carlito"/>
              </a:rPr>
              <a:t>(14) </a:t>
            </a:r>
            <a:r>
              <a:rPr sz="1600" spc="-5" dirty="0">
                <a:latin typeface="Carlito"/>
                <a:cs typeface="Carlito"/>
              </a:rPr>
              <a:t>has </a:t>
            </a:r>
            <a:r>
              <a:rPr sz="1600" spc="-20" dirty="0">
                <a:latin typeface="Carlito"/>
                <a:cs typeface="Carlito"/>
              </a:rPr>
              <a:t>decent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40" dirty="0">
                <a:latin typeface="Carlito"/>
                <a:cs typeface="Carlito"/>
              </a:rPr>
              <a:t>rate </a:t>
            </a:r>
            <a:r>
              <a:rPr sz="1600" spc="-5" dirty="0">
                <a:latin typeface="Carlito"/>
                <a:cs typeface="Carlito"/>
              </a:rPr>
              <a:t>and</a:t>
            </a:r>
            <a:r>
              <a:rPr sz="1600" spc="150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attempts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latin typeface="Carlito"/>
                <a:cs typeface="Carlito"/>
              </a:rPr>
              <a:t>SO </a:t>
            </a:r>
            <a:r>
              <a:rPr sz="1600" spc="-15" dirty="0">
                <a:latin typeface="Carlito"/>
                <a:cs typeface="Carlito"/>
              </a:rPr>
              <a:t>(1) </a:t>
            </a:r>
            <a:r>
              <a:rPr sz="1600" spc="-5" dirty="0">
                <a:latin typeface="Carlito"/>
                <a:cs typeface="Carlito"/>
              </a:rPr>
              <a:t>has </a:t>
            </a:r>
            <a:r>
              <a:rPr sz="1600" spc="-15" dirty="0">
                <a:latin typeface="Carlito"/>
                <a:cs typeface="Carlito"/>
              </a:rPr>
              <a:t>0% success</a:t>
            </a:r>
            <a:r>
              <a:rPr sz="1600" spc="85" dirty="0">
                <a:latin typeface="Carlito"/>
                <a:cs typeface="Carlito"/>
              </a:rPr>
              <a:t> </a:t>
            </a:r>
            <a:r>
              <a:rPr sz="1600" spc="-40" dirty="0">
                <a:latin typeface="Carlito"/>
                <a:cs typeface="Carlito"/>
              </a:rPr>
              <a:t>rate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40" dirty="0">
                <a:latin typeface="Carlito"/>
                <a:cs typeface="Carlito"/>
              </a:rPr>
              <a:t>GTO </a:t>
            </a:r>
            <a:r>
              <a:rPr sz="1600" spc="-20" dirty="0">
                <a:latin typeface="Carlito"/>
                <a:cs typeface="Carlito"/>
              </a:rPr>
              <a:t>(27) </a:t>
            </a:r>
            <a:r>
              <a:rPr sz="1600" spc="-5" dirty="0">
                <a:latin typeface="Carlito"/>
                <a:cs typeface="Carlito"/>
              </a:rPr>
              <a:t>has the </a:t>
            </a:r>
            <a:r>
              <a:rPr sz="1600" spc="-20" dirty="0">
                <a:latin typeface="Carlito"/>
                <a:cs typeface="Carlito"/>
              </a:rPr>
              <a:t>around 50%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40" dirty="0">
                <a:latin typeface="Carlito"/>
                <a:cs typeface="Carlito"/>
              </a:rPr>
              <a:t>rate </a:t>
            </a:r>
            <a:r>
              <a:rPr sz="1600" spc="-15" dirty="0">
                <a:latin typeface="Carlito"/>
                <a:cs typeface="Carlito"/>
              </a:rPr>
              <a:t>but </a:t>
            </a:r>
            <a:r>
              <a:rPr sz="1600" spc="-20" dirty="0">
                <a:latin typeface="Carlito"/>
                <a:cs typeface="Carlito"/>
              </a:rPr>
              <a:t>largest</a:t>
            </a:r>
            <a:r>
              <a:rPr sz="1600" spc="22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sample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A0B09E2-71EA-CA5A-6F7D-F63D4783A343}"/>
              </a:ext>
            </a:extLst>
          </p:cNvPr>
          <p:cNvSpPr/>
          <p:nvPr/>
        </p:nvSpPr>
        <p:spPr>
          <a:xfrm>
            <a:off x="2250237" y="1244267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2EF992E-1E98-C472-B5B7-78B25CF04C59}"/>
              </a:ext>
            </a:extLst>
          </p:cNvPr>
          <p:cNvSpPr txBox="1"/>
          <p:nvPr/>
        </p:nvSpPr>
        <p:spPr>
          <a:xfrm>
            <a:off x="8403463" y="3387597"/>
            <a:ext cx="21793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Success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20" dirty="0">
                <a:latin typeface="Carlito"/>
                <a:cs typeface="Carlito"/>
              </a:rPr>
              <a:t>Scale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dirty="0">
                <a:latin typeface="Carlito"/>
                <a:cs typeface="Carlito"/>
              </a:rPr>
              <a:t>0 as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0%</a:t>
            </a:r>
            <a:endParaRPr sz="180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0.6 as</a:t>
            </a:r>
            <a:r>
              <a:rPr sz="1800" spc="-1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60%  1 as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100%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3B630D85-6A41-7D62-3BAE-9EDD56BF2F61}"/>
              </a:ext>
            </a:extLst>
          </p:cNvPr>
          <p:cNvSpPr txBox="1"/>
          <p:nvPr/>
        </p:nvSpPr>
        <p:spPr>
          <a:xfrm>
            <a:off x="1118108" y="5003952"/>
            <a:ext cx="8640445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sz="1600" spc="-15" dirty="0">
                <a:latin typeface="Carlito"/>
                <a:cs typeface="Carlito"/>
              </a:rPr>
              <a:t>Launch Orbit </a:t>
            </a:r>
            <a:r>
              <a:rPr sz="1600" spc="-25" dirty="0">
                <a:latin typeface="Carlito"/>
                <a:cs typeface="Carlito"/>
              </a:rPr>
              <a:t>preferences </a:t>
            </a:r>
            <a:r>
              <a:rPr sz="1600" spc="-5" dirty="0">
                <a:latin typeface="Carlito"/>
                <a:cs typeface="Carlito"/>
              </a:rPr>
              <a:t>changed </a:t>
            </a:r>
            <a:r>
              <a:rPr sz="1600" spc="-20" dirty="0">
                <a:latin typeface="Carlito"/>
                <a:cs typeface="Carlito"/>
              </a:rPr>
              <a:t>over </a:t>
            </a:r>
            <a:r>
              <a:rPr sz="1600" spc="-10" dirty="0">
                <a:latin typeface="Carlito"/>
                <a:cs typeface="Carlito"/>
              </a:rPr>
              <a:t>Flight </a:t>
            </a:r>
            <a:r>
              <a:rPr sz="1600" spc="-50" dirty="0">
                <a:latin typeface="Carlito"/>
                <a:cs typeface="Carlito"/>
              </a:rPr>
              <a:t>Number.  </a:t>
            </a:r>
            <a:r>
              <a:rPr sz="1600" spc="-15" dirty="0">
                <a:latin typeface="Carlito"/>
                <a:cs typeface="Carlito"/>
              </a:rPr>
              <a:t>Launch </a:t>
            </a:r>
            <a:r>
              <a:rPr sz="1600" spc="-25" dirty="0">
                <a:latin typeface="Carlito"/>
                <a:cs typeface="Carlito"/>
              </a:rPr>
              <a:t>Outcome </a:t>
            </a:r>
            <a:r>
              <a:rPr sz="1600" spc="-15" dirty="0">
                <a:latin typeface="Carlito"/>
                <a:cs typeface="Carlito"/>
              </a:rPr>
              <a:t>seems to </a:t>
            </a:r>
            <a:r>
              <a:rPr sz="1600" spc="-25" dirty="0">
                <a:latin typeface="Carlito"/>
                <a:cs typeface="Carlito"/>
              </a:rPr>
              <a:t>correlate </a:t>
            </a:r>
            <a:r>
              <a:rPr sz="1600" spc="-5" dirty="0">
                <a:latin typeface="Carlito"/>
                <a:cs typeface="Carlito"/>
              </a:rPr>
              <a:t>with this</a:t>
            </a:r>
            <a:r>
              <a:rPr sz="1600" spc="120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preference.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15" dirty="0">
                <a:latin typeface="Carlito"/>
                <a:cs typeface="Carlito"/>
              </a:rPr>
              <a:t>SpaceX </a:t>
            </a:r>
            <a:r>
              <a:rPr sz="1600" spc="-20" dirty="0">
                <a:latin typeface="Carlito"/>
                <a:cs typeface="Carlito"/>
              </a:rPr>
              <a:t>started </a:t>
            </a:r>
            <a:r>
              <a:rPr sz="1600" spc="-5" dirty="0">
                <a:latin typeface="Carlito"/>
                <a:cs typeface="Carlito"/>
              </a:rPr>
              <a:t>with </a:t>
            </a:r>
            <a:r>
              <a:rPr sz="1600" spc="-25" dirty="0">
                <a:latin typeface="Carlito"/>
                <a:cs typeface="Carlito"/>
              </a:rPr>
              <a:t>LEO </a:t>
            </a:r>
            <a:r>
              <a:rPr sz="1600" spc="-5" dirty="0">
                <a:latin typeface="Carlito"/>
                <a:cs typeface="Carlito"/>
              </a:rPr>
              <a:t>orbits which </a:t>
            </a:r>
            <a:r>
              <a:rPr sz="1600" spc="-20" dirty="0">
                <a:latin typeface="Carlito"/>
                <a:cs typeface="Carlito"/>
              </a:rPr>
              <a:t>saw </a:t>
            </a:r>
            <a:r>
              <a:rPr sz="1600" spc="-25" dirty="0">
                <a:latin typeface="Carlito"/>
                <a:cs typeface="Carlito"/>
              </a:rPr>
              <a:t>moderate </a:t>
            </a: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25" dirty="0">
                <a:latin typeface="Carlito"/>
                <a:cs typeface="Carlito"/>
              </a:rPr>
              <a:t>LEO </a:t>
            </a:r>
            <a:r>
              <a:rPr sz="1600" spc="-5" dirty="0">
                <a:latin typeface="Carlito"/>
                <a:cs typeface="Carlito"/>
              </a:rPr>
              <a:t>and </a:t>
            </a:r>
            <a:r>
              <a:rPr sz="1600" spc="-25" dirty="0">
                <a:latin typeface="Carlito"/>
                <a:cs typeface="Carlito"/>
              </a:rPr>
              <a:t>returned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5" dirty="0">
                <a:latin typeface="Carlito"/>
                <a:cs typeface="Carlito"/>
              </a:rPr>
              <a:t>VLEO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5" dirty="0">
                <a:latin typeface="Carlito"/>
                <a:cs typeface="Carlito"/>
              </a:rPr>
              <a:t>recent </a:t>
            </a:r>
            <a:r>
              <a:rPr sz="1600" spc="-5" dirty="0">
                <a:latin typeface="Carlito"/>
                <a:cs typeface="Carlito"/>
              </a:rPr>
              <a:t>launches  </a:t>
            </a:r>
            <a:r>
              <a:rPr sz="1600" spc="-15" dirty="0">
                <a:latin typeface="Carlito"/>
                <a:cs typeface="Carlito"/>
              </a:rPr>
              <a:t>SpaceX </a:t>
            </a:r>
            <a:r>
              <a:rPr sz="1600" spc="-20" dirty="0">
                <a:latin typeface="Carlito"/>
                <a:cs typeface="Carlito"/>
              </a:rPr>
              <a:t>appears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5" dirty="0">
                <a:latin typeface="Carlito"/>
                <a:cs typeface="Carlito"/>
              </a:rPr>
              <a:t>perform better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0" dirty="0">
                <a:latin typeface="Carlito"/>
                <a:cs typeface="Carlito"/>
              </a:rPr>
              <a:t>lower </a:t>
            </a:r>
            <a:r>
              <a:rPr sz="1600" spc="-5" dirty="0">
                <a:latin typeface="Carlito"/>
                <a:cs typeface="Carlito"/>
              </a:rPr>
              <a:t>orbits or </a:t>
            </a:r>
            <a:r>
              <a:rPr sz="1600" spc="-20" dirty="0">
                <a:latin typeface="Carlito"/>
                <a:cs typeface="Carlito"/>
              </a:rPr>
              <a:t>Sun-synchronous</a:t>
            </a:r>
            <a:r>
              <a:rPr sz="1600" spc="27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orbits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9573B38-DC8C-9EB7-32A3-A42D99835F8E}"/>
              </a:ext>
            </a:extLst>
          </p:cNvPr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5238F2A-DD43-BDBE-A2C4-23D333AF2830}"/>
              </a:ext>
            </a:extLst>
          </p:cNvPr>
          <p:cNvSpPr txBox="1"/>
          <p:nvPr/>
        </p:nvSpPr>
        <p:spPr>
          <a:xfrm>
            <a:off x="902614" y="4346194"/>
            <a:ext cx="58623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8C6E212B-F04A-6FAF-CA35-7326071ED555}"/>
              </a:ext>
            </a:extLst>
          </p:cNvPr>
          <p:cNvSpPr txBox="1"/>
          <p:nvPr/>
        </p:nvSpPr>
        <p:spPr>
          <a:xfrm>
            <a:off x="1118108" y="5044185"/>
            <a:ext cx="7989570" cy="9099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00" spc="-25" dirty="0">
                <a:latin typeface="Carlito"/>
                <a:cs typeface="Carlito"/>
              </a:rPr>
              <a:t>Payload </a:t>
            </a:r>
            <a:r>
              <a:rPr sz="1600" spc="-5" dirty="0">
                <a:latin typeface="Carlito"/>
                <a:cs typeface="Carlito"/>
              </a:rPr>
              <a:t>mass </a:t>
            </a:r>
            <a:r>
              <a:rPr sz="1600" spc="-20" dirty="0">
                <a:latin typeface="Carlito"/>
                <a:cs typeface="Carlito"/>
              </a:rPr>
              <a:t>seems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5" dirty="0">
                <a:latin typeface="Carlito"/>
                <a:cs typeface="Carlito"/>
              </a:rPr>
              <a:t>correlate </a:t>
            </a:r>
            <a:r>
              <a:rPr sz="1600" spc="-5" dirty="0">
                <a:latin typeface="Carlito"/>
                <a:cs typeface="Carlito"/>
              </a:rPr>
              <a:t>with</a:t>
            </a:r>
            <a:r>
              <a:rPr sz="1600" spc="4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orbit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25" dirty="0">
                <a:latin typeface="Carlito"/>
                <a:cs typeface="Carlito"/>
              </a:rPr>
              <a:t>LEO </a:t>
            </a:r>
            <a:r>
              <a:rPr sz="1600" spc="-5" dirty="0">
                <a:latin typeface="Carlito"/>
                <a:cs typeface="Carlito"/>
              </a:rPr>
              <a:t>and </a:t>
            </a:r>
            <a:r>
              <a:rPr sz="1600" spc="-15" dirty="0">
                <a:latin typeface="Carlito"/>
                <a:cs typeface="Carlito"/>
              </a:rPr>
              <a:t>SSO seem to </a:t>
            </a:r>
            <a:r>
              <a:rPr sz="1600" spc="-25" dirty="0">
                <a:latin typeface="Carlito"/>
                <a:cs typeface="Carlito"/>
              </a:rPr>
              <a:t>have </a:t>
            </a:r>
            <a:r>
              <a:rPr sz="1600" spc="-20" dirty="0">
                <a:latin typeface="Carlito"/>
                <a:cs typeface="Carlito"/>
              </a:rPr>
              <a:t>relatively low payload</a:t>
            </a:r>
            <a:r>
              <a:rPr sz="1600" spc="135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mass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600" spc="-5" dirty="0">
                <a:latin typeface="Carlito"/>
                <a:cs typeface="Carlito"/>
              </a:rPr>
              <a:t>The other </a:t>
            </a:r>
            <a:r>
              <a:rPr sz="1600" spc="-20" dirty="0">
                <a:latin typeface="Carlito"/>
                <a:cs typeface="Carlito"/>
              </a:rPr>
              <a:t>most successful </a:t>
            </a:r>
            <a:r>
              <a:rPr sz="1600" spc="-5" dirty="0">
                <a:latin typeface="Carlito"/>
                <a:cs typeface="Carlito"/>
              </a:rPr>
              <a:t>orbit </a:t>
            </a:r>
            <a:r>
              <a:rPr sz="1600" spc="-20" dirty="0">
                <a:latin typeface="Carlito"/>
                <a:cs typeface="Carlito"/>
              </a:rPr>
              <a:t>VLEO </a:t>
            </a:r>
            <a:r>
              <a:rPr sz="1600" spc="-5" dirty="0">
                <a:latin typeface="Carlito"/>
                <a:cs typeface="Carlito"/>
              </a:rPr>
              <a:t>only has </a:t>
            </a:r>
            <a:r>
              <a:rPr sz="1600" spc="-10" dirty="0">
                <a:latin typeface="Carlito"/>
                <a:cs typeface="Carlito"/>
              </a:rPr>
              <a:t>payload </a:t>
            </a:r>
            <a:r>
              <a:rPr sz="1600" spc="-5" dirty="0">
                <a:latin typeface="Carlito"/>
                <a:cs typeface="Carlito"/>
              </a:rPr>
              <a:t>mass </a:t>
            </a:r>
            <a:r>
              <a:rPr sz="1600" spc="-20" dirty="0">
                <a:latin typeface="Carlito"/>
                <a:cs typeface="Carlito"/>
              </a:rPr>
              <a:t>values </a:t>
            </a:r>
            <a:r>
              <a:rPr sz="1600" spc="-5" dirty="0">
                <a:latin typeface="Carlito"/>
                <a:cs typeface="Carlito"/>
              </a:rPr>
              <a:t>in the higher end of the</a:t>
            </a:r>
            <a:r>
              <a:rPr sz="1600" spc="8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range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D3E71F5-E8D4-A6BF-10C5-8C45BACE49A4}"/>
              </a:ext>
            </a:extLst>
          </p:cNvPr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CCEA3EB-EFDD-B603-E182-DBB42DA307EE}"/>
              </a:ext>
            </a:extLst>
          </p:cNvPr>
          <p:cNvSpPr txBox="1"/>
          <p:nvPr/>
        </p:nvSpPr>
        <p:spPr>
          <a:xfrm>
            <a:off x="902614" y="4346194"/>
            <a:ext cx="58623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ED6FD9C-A603-0F58-F924-13EF99221945}"/>
              </a:ext>
            </a:extLst>
          </p:cNvPr>
          <p:cNvSpPr txBox="1"/>
          <p:nvPr/>
        </p:nvSpPr>
        <p:spPr>
          <a:xfrm>
            <a:off x="1176019" y="5031310"/>
            <a:ext cx="5977890" cy="61658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600" spc="-15" dirty="0">
                <a:latin typeface="Carlito"/>
                <a:cs typeface="Carlito"/>
              </a:rPr>
              <a:t>Success </a:t>
            </a:r>
            <a:r>
              <a:rPr sz="1600" spc="-20" dirty="0">
                <a:latin typeface="Carlito"/>
                <a:cs typeface="Carlito"/>
              </a:rPr>
              <a:t>generally </a:t>
            </a:r>
            <a:r>
              <a:rPr sz="1600" spc="-10" dirty="0">
                <a:latin typeface="Carlito"/>
                <a:cs typeface="Carlito"/>
              </a:rPr>
              <a:t>increases </a:t>
            </a:r>
            <a:r>
              <a:rPr sz="1600" spc="-20" dirty="0">
                <a:latin typeface="Carlito"/>
                <a:cs typeface="Carlito"/>
              </a:rPr>
              <a:t>over </a:t>
            </a:r>
            <a:r>
              <a:rPr sz="1600" spc="-5" dirty="0">
                <a:latin typeface="Carlito"/>
                <a:cs typeface="Carlito"/>
              </a:rPr>
              <a:t>time since </a:t>
            </a:r>
            <a:r>
              <a:rPr sz="1600" spc="-20" dirty="0">
                <a:latin typeface="Carlito"/>
                <a:cs typeface="Carlito"/>
              </a:rPr>
              <a:t>2013 </a:t>
            </a:r>
            <a:r>
              <a:rPr sz="1600" spc="-5" dirty="0">
                <a:latin typeface="Carlito"/>
                <a:cs typeface="Carlito"/>
              </a:rPr>
              <a:t>with a </a:t>
            </a:r>
            <a:r>
              <a:rPr sz="1600" spc="-10" dirty="0">
                <a:latin typeface="Carlito"/>
                <a:cs typeface="Carlito"/>
              </a:rPr>
              <a:t>slight </a:t>
            </a:r>
            <a:r>
              <a:rPr sz="1600" spc="-5" dirty="0">
                <a:latin typeface="Carlito"/>
                <a:cs typeface="Carlito"/>
              </a:rPr>
              <a:t>dip </a:t>
            </a:r>
            <a:r>
              <a:rPr sz="1600" dirty="0">
                <a:latin typeface="Carlito"/>
                <a:cs typeface="Carlito"/>
              </a:rPr>
              <a:t>in</a:t>
            </a:r>
            <a:r>
              <a:rPr sz="1600" spc="55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2018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20" dirty="0">
                <a:latin typeface="Carlito"/>
                <a:cs typeface="Carlito"/>
              </a:rPr>
              <a:t>Success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5" dirty="0">
                <a:latin typeface="Carlito"/>
                <a:cs typeface="Carlito"/>
              </a:rPr>
              <a:t>recent years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20" dirty="0">
                <a:latin typeface="Carlito"/>
                <a:cs typeface="Carlito"/>
              </a:rPr>
              <a:t>around</a:t>
            </a:r>
            <a:r>
              <a:rPr sz="1600" spc="90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80%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D560183-DBCB-2F35-B447-9DCC01F71822}"/>
              </a:ext>
            </a:extLst>
          </p:cNvPr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D38E9AA-2955-6446-3A52-BEA944A91586}"/>
              </a:ext>
            </a:extLst>
          </p:cNvPr>
          <p:cNvSpPr txBox="1"/>
          <p:nvPr/>
        </p:nvSpPr>
        <p:spPr>
          <a:xfrm>
            <a:off x="7418578" y="2750057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B905E996-0AD3-BEDC-3411-F7BBA32ECD66}"/>
              </a:ext>
            </a:extLst>
          </p:cNvPr>
          <p:cNvSpPr txBox="1"/>
          <p:nvPr/>
        </p:nvSpPr>
        <p:spPr>
          <a:xfrm>
            <a:off x="4725415" y="2010155"/>
            <a:ext cx="6174740" cy="252666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sz="20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launch_site values:  CCAFS SLC-40, KSC LC-39A,</a:t>
            </a:r>
            <a:r>
              <a:rPr sz="20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1CDDD9E-4C11-8D07-AABD-4F3152DB3BFD}"/>
              </a:ext>
            </a:extLst>
          </p:cNvPr>
          <p:cNvSpPr/>
          <p:nvPr/>
        </p:nvSpPr>
        <p:spPr>
          <a:xfrm>
            <a:off x="1182624" y="201015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798F90C-E534-795D-13D9-25FEF11BBFCE}"/>
              </a:ext>
            </a:extLst>
          </p:cNvPr>
          <p:cNvSpPr txBox="1"/>
          <p:nvPr/>
        </p:nvSpPr>
        <p:spPr>
          <a:xfrm>
            <a:off x="9341611" y="2469007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8A8EC5E-837C-9D3B-C8A8-72C92A800619}"/>
              </a:ext>
            </a:extLst>
          </p:cNvPr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F33CA2A9-55B0-9894-B184-CD1DE1728DAB}"/>
              </a:ext>
            </a:extLst>
          </p:cNvPr>
          <p:cNvSpPr txBox="1"/>
          <p:nvPr/>
        </p:nvSpPr>
        <p:spPr>
          <a:xfrm>
            <a:off x="7737475" y="2219960"/>
            <a:ext cx="3489325" cy="24301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DC74CA5-5893-E27A-AB4F-487BF3656AFF}"/>
              </a:ext>
            </a:extLst>
          </p:cNvPr>
          <p:cNvSpPr/>
          <p:nvPr/>
        </p:nvSpPr>
        <p:spPr>
          <a:xfrm>
            <a:off x="1274063" y="2263139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35A17E9-69AF-87C7-0CF2-7BE1FD70C783}"/>
              </a:ext>
            </a:extLst>
          </p:cNvPr>
          <p:cNvSpPr txBox="1"/>
          <p:nvPr/>
        </p:nvSpPr>
        <p:spPr>
          <a:xfrm>
            <a:off x="8291830" y="2060575"/>
            <a:ext cx="2723515" cy="21863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8F2BECE-05A3-BA50-C6E0-EBB3CA3C335E}"/>
              </a:ext>
            </a:extLst>
          </p:cNvPr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ED27FF71-2EB4-3283-56EA-F97C953B79AA}"/>
              </a:ext>
            </a:extLst>
          </p:cNvPr>
          <p:cNvSpPr txBox="1"/>
          <p:nvPr/>
        </p:nvSpPr>
        <p:spPr>
          <a:xfrm>
            <a:off x="7521067" y="2172462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F3B12A6-78D5-C5D7-342C-916C9EF6C60F}"/>
              </a:ext>
            </a:extLst>
          </p:cNvPr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B57824A-3951-A0C4-0089-0A5C48D68A02}"/>
              </a:ext>
            </a:extLst>
          </p:cNvPr>
          <p:cNvSpPr txBox="1"/>
          <p:nvPr/>
        </p:nvSpPr>
        <p:spPr>
          <a:xfrm>
            <a:off x="7904226" y="2630170"/>
            <a:ext cx="3121025" cy="14497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2633FF7B-C8A5-FEC1-9B8B-EB3EE74D4E2A}"/>
              </a:ext>
            </a:extLst>
          </p:cNvPr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656B7E6-C996-CD81-40D7-3527700FBF31}"/>
              </a:ext>
            </a:extLst>
          </p:cNvPr>
          <p:cNvSpPr txBox="1"/>
          <p:nvPr/>
        </p:nvSpPr>
        <p:spPr>
          <a:xfrm>
            <a:off x="770011" y="1813035"/>
            <a:ext cx="10414701" cy="3650486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latin typeface="Carlito"/>
                <a:cs typeface="Carlito"/>
              </a:rPr>
              <a:t>Collected </a:t>
            </a: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20" dirty="0">
                <a:latin typeface="Carlito"/>
                <a:cs typeface="Carlito"/>
              </a:rPr>
              <a:t>from </a:t>
            </a:r>
            <a:r>
              <a:rPr sz="2200" spc="-15" dirty="0">
                <a:latin typeface="Carlito"/>
                <a:cs typeface="Carlito"/>
              </a:rPr>
              <a:t>public SpaceX </a:t>
            </a:r>
            <a:r>
              <a:rPr sz="2200" spc="-5" dirty="0">
                <a:latin typeface="Carlito"/>
                <a:cs typeface="Carlito"/>
              </a:rPr>
              <a:t>API and </a:t>
            </a:r>
            <a:r>
              <a:rPr sz="2200" spc="-10" dirty="0">
                <a:latin typeface="Carlito"/>
                <a:cs typeface="Carlito"/>
              </a:rPr>
              <a:t>SpaceX </a:t>
            </a:r>
            <a:r>
              <a:rPr sz="2200" spc="-5" dirty="0">
                <a:latin typeface="Carlito"/>
                <a:cs typeface="Carlito"/>
              </a:rPr>
              <a:t>Wikipedia </a:t>
            </a:r>
            <a:r>
              <a:rPr sz="2200" spc="-20" dirty="0">
                <a:latin typeface="Carlito"/>
                <a:cs typeface="Carlito"/>
              </a:rPr>
              <a:t>page. </a:t>
            </a:r>
            <a:r>
              <a:rPr sz="2200" spc="-25" dirty="0">
                <a:latin typeface="Carlito"/>
                <a:cs typeface="Carlito"/>
              </a:rPr>
              <a:t>Created </a:t>
            </a:r>
            <a:r>
              <a:rPr sz="2200" spc="-5" dirty="0">
                <a:latin typeface="Carlito"/>
                <a:cs typeface="Carlito"/>
              </a:rPr>
              <a:t>labels  </a:t>
            </a:r>
            <a:r>
              <a:rPr sz="2200" spc="-20" dirty="0">
                <a:latin typeface="Carlito"/>
                <a:cs typeface="Carlito"/>
              </a:rPr>
              <a:t>column </a:t>
            </a:r>
            <a:r>
              <a:rPr sz="2200" spc="-35" dirty="0">
                <a:latin typeface="Carlito"/>
                <a:cs typeface="Carlito"/>
              </a:rPr>
              <a:t>‘class’ </a:t>
            </a:r>
            <a:r>
              <a:rPr sz="2200" spc="-5" dirty="0">
                <a:latin typeface="Carlito"/>
                <a:cs typeface="Carlito"/>
              </a:rPr>
              <a:t>which classifies </a:t>
            </a:r>
            <a:r>
              <a:rPr sz="2200" spc="-20" dirty="0">
                <a:latin typeface="Carlito"/>
                <a:cs typeface="Carlito"/>
              </a:rPr>
              <a:t>successful </a:t>
            </a:r>
            <a:r>
              <a:rPr sz="2200" spc="-5" dirty="0">
                <a:latin typeface="Carlito"/>
                <a:cs typeface="Carlito"/>
              </a:rPr>
              <a:t>landings. </a:t>
            </a:r>
            <a:r>
              <a:rPr sz="2200" spc="-20" dirty="0">
                <a:latin typeface="Carlito"/>
                <a:cs typeface="Carlito"/>
              </a:rPr>
              <a:t>Explored </a:t>
            </a: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10" dirty="0">
                <a:latin typeface="Carlito"/>
                <a:cs typeface="Carlito"/>
              </a:rPr>
              <a:t>using </a:t>
            </a:r>
            <a:r>
              <a:rPr sz="2200" dirty="0">
                <a:latin typeface="Carlito"/>
                <a:cs typeface="Carlito"/>
              </a:rPr>
              <a:t>SQL,  </a:t>
            </a:r>
            <a:r>
              <a:rPr sz="2200" spc="-20" dirty="0">
                <a:latin typeface="Carlito"/>
                <a:cs typeface="Carlito"/>
              </a:rPr>
              <a:t>visualization, </a:t>
            </a:r>
            <a:r>
              <a:rPr sz="2200" spc="-25" dirty="0">
                <a:latin typeface="Carlito"/>
                <a:cs typeface="Carlito"/>
              </a:rPr>
              <a:t>folium </a:t>
            </a:r>
            <a:r>
              <a:rPr sz="2200" spc="-15" dirty="0">
                <a:latin typeface="Carlito"/>
                <a:cs typeface="Carlito"/>
              </a:rPr>
              <a:t>maps,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5" dirty="0">
                <a:latin typeface="Carlito"/>
                <a:cs typeface="Carlito"/>
              </a:rPr>
              <a:t>dashboards. </a:t>
            </a:r>
            <a:r>
              <a:rPr sz="2200" spc="-25" dirty="0">
                <a:latin typeface="Carlito"/>
                <a:cs typeface="Carlito"/>
              </a:rPr>
              <a:t>Gathered </a:t>
            </a:r>
            <a:r>
              <a:rPr sz="2200" spc="-30" dirty="0">
                <a:latin typeface="Carlito"/>
                <a:cs typeface="Carlito"/>
              </a:rPr>
              <a:t>relevant </a:t>
            </a:r>
            <a:r>
              <a:rPr sz="2200" spc="-20" dirty="0">
                <a:latin typeface="Carlito"/>
                <a:cs typeface="Carlito"/>
              </a:rPr>
              <a:t>columns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be </a:t>
            </a:r>
            <a:r>
              <a:rPr sz="2200" spc="-10" dirty="0">
                <a:latin typeface="Carlito"/>
                <a:cs typeface="Carlito"/>
              </a:rPr>
              <a:t>used </a:t>
            </a:r>
            <a:r>
              <a:rPr sz="2200" spc="-5" dirty="0">
                <a:latin typeface="Carlito"/>
                <a:cs typeface="Carlito"/>
              </a:rPr>
              <a:t>as  </a:t>
            </a:r>
            <a:r>
              <a:rPr sz="2200" spc="-30" dirty="0">
                <a:latin typeface="Carlito"/>
                <a:cs typeface="Carlito"/>
              </a:rPr>
              <a:t>features. </a:t>
            </a:r>
            <a:r>
              <a:rPr sz="2200" spc="-20" dirty="0">
                <a:latin typeface="Carlito"/>
                <a:cs typeface="Carlito"/>
              </a:rPr>
              <a:t>Changed </a:t>
            </a:r>
            <a:r>
              <a:rPr sz="2200" spc="-5" dirty="0">
                <a:latin typeface="Carlito"/>
                <a:cs typeface="Carlito"/>
              </a:rPr>
              <a:t>all </a:t>
            </a:r>
            <a:r>
              <a:rPr sz="2200" spc="-25" dirty="0">
                <a:latin typeface="Carlito"/>
                <a:cs typeface="Carlito"/>
              </a:rPr>
              <a:t>categorical </a:t>
            </a:r>
            <a:r>
              <a:rPr sz="2200" spc="-20" dirty="0">
                <a:latin typeface="Carlito"/>
                <a:cs typeface="Carlito"/>
              </a:rPr>
              <a:t>variables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binary </a:t>
            </a:r>
            <a:r>
              <a:rPr sz="2200" spc="-15" dirty="0">
                <a:latin typeface="Carlito"/>
                <a:cs typeface="Carlito"/>
              </a:rPr>
              <a:t>using </a:t>
            </a:r>
            <a:r>
              <a:rPr sz="2200" spc="-5" dirty="0">
                <a:latin typeface="Carlito"/>
                <a:cs typeface="Carlito"/>
              </a:rPr>
              <a:t>one hot </a:t>
            </a:r>
            <a:r>
              <a:rPr sz="2200" spc="-20" dirty="0">
                <a:latin typeface="Carlito"/>
                <a:cs typeface="Carlito"/>
              </a:rPr>
              <a:t>encoding.  </a:t>
            </a:r>
            <a:r>
              <a:rPr sz="2200" spc="-25" dirty="0">
                <a:latin typeface="Carlito"/>
                <a:cs typeface="Carlito"/>
              </a:rPr>
              <a:t>Standardized </a:t>
            </a: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5" dirty="0">
                <a:latin typeface="Carlito"/>
                <a:cs typeface="Carlito"/>
              </a:rPr>
              <a:t>used </a:t>
            </a:r>
            <a:r>
              <a:rPr sz="2200" spc="-20" dirty="0">
                <a:latin typeface="Carlito"/>
                <a:cs typeface="Carlito"/>
              </a:rPr>
              <a:t>GridSearchCV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15" dirty="0">
                <a:latin typeface="Carlito"/>
                <a:cs typeface="Carlito"/>
              </a:rPr>
              <a:t>find </a:t>
            </a:r>
            <a:r>
              <a:rPr sz="2200" spc="-20" dirty="0">
                <a:latin typeface="Carlito"/>
                <a:cs typeface="Carlito"/>
              </a:rPr>
              <a:t>best </a:t>
            </a:r>
            <a:r>
              <a:rPr sz="2200" spc="-40" dirty="0">
                <a:latin typeface="Carlito"/>
                <a:cs typeface="Carlito"/>
              </a:rPr>
              <a:t>parameters </a:t>
            </a:r>
            <a:r>
              <a:rPr sz="2200" spc="-35" dirty="0">
                <a:latin typeface="Carlito"/>
                <a:cs typeface="Carlito"/>
              </a:rPr>
              <a:t>for </a:t>
            </a:r>
            <a:r>
              <a:rPr sz="2200" spc="-5" dirty="0">
                <a:latin typeface="Carlito"/>
                <a:cs typeface="Carlito"/>
              </a:rPr>
              <a:t>machine learning  models. </a:t>
            </a:r>
            <a:r>
              <a:rPr sz="2200" spc="-20" dirty="0">
                <a:latin typeface="Carlito"/>
                <a:cs typeface="Carlito"/>
              </a:rPr>
              <a:t>Visualize </a:t>
            </a:r>
            <a:r>
              <a:rPr sz="2200" spc="-25" dirty="0">
                <a:latin typeface="Carlito"/>
                <a:cs typeface="Carlito"/>
              </a:rPr>
              <a:t>accuracy score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5" dirty="0">
                <a:latin typeface="Carlito"/>
                <a:cs typeface="Carlito"/>
              </a:rPr>
              <a:t>all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models.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sz="2200" dirty="0">
              <a:latin typeface="Carlito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latin typeface="Carlito"/>
                <a:cs typeface="Carlito"/>
              </a:rPr>
              <a:t>Four </a:t>
            </a:r>
            <a:r>
              <a:rPr sz="2200" spc="-15" dirty="0">
                <a:latin typeface="Carlito"/>
                <a:cs typeface="Carlito"/>
              </a:rPr>
              <a:t>machine </a:t>
            </a:r>
            <a:r>
              <a:rPr sz="2200" spc="-5" dirty="0">
                <a:latin typeface="Carlito"/>
                <a:cs typeface="Carlito"/>
              </a:rPr>
              <a:t>learning models </a:t>
            </a:r>
            <a:r>
              <a:rPr sz="2200" spc="-25" dirty="0">
                <a:latin typeface="Carlito"/>
                <a:cs typeface="Carlito"/>
              </a:rPr>
              <a:t>were </a:t>
            </a:r>
            <a:r>
              <a:rPr sz="2200" spc="-20" dirty="0">
                <a:latin typeface="Carlito"/>
                <a:cs typeface="Carlito"/>
              </a:rPr>
              <a:t>produced: </a:t>
            </a:r>
            <a:r>
              <a:rPr sz="2200" spc="-5" dirty="0">
                <a:latin typeface="Carlito"/>
                <a:cs typeface="Carlito"/>
              </a:rPr>
              <a:t>Logistic </a:t>
            </a:r>
            <a:r>
              <a:rPr sz="2200" spc="-20" dirty="0">
                <a:latin typeface="Carlito"/>
                <a:cs typeface="Carlito"/>
              </a:rPr>
              <a:t>Regression, </a:t>
            </a:r>
            <a:r>
              <a:rPr sz="2200" spc="-15" dirty="0">
                <a:latin typeface="Carlito"/>
                <a:cs typeface="Carlito"/>
              </a:rPr>
              <a:t>Support </a:t>
            </a:r>
            <a:r>
              <a:rPr sz="2200" spc="-50" dirty="0">
                <a:latin typeface="Carlito"/>
                <a:cs typeface="Carlito"/>
              </a:rPr>
              <a:t>Vector  </a:t>
            </a:r>
            <a:r>
              <a:rPr sz="2200" spc="-5" dirty="0">
                <a:latin typeface="Carlito"/>
                <a:cs typeface="Carlito"/>
              </a:rPr>
              <a:t>Machine, </a:t>
            </a:r>
            <a:r>
              <a:rPr sz="2200" spc="-15" dirty="0">
                <a:latin typeface="Carlito"/>
                <a:cs typeface="Carlito"/>
              </a:rPr>
              <a:t>Decision </a:t>
            </a:r>
            <a:r>
              <a:rPr sz="2200" spc="-80" dirty="0">
                <a:latin typeface="Carlito"/>
                <a:cs typeface="Carlito"/>
              </a:rPr>
              <a:t>Tree </a:t>
            </a:r>
            <a:r>
              <a:rPr sz="2200" spc="-45" dirty="0">
                <a:latin typeface="Carlito"/>
                <a:cs typeface="Carlito"/>
              </a:rPr>
              <a:t>Classifier, </a:t>
            </a:r>
            <a:r>
              <a:rPr sz="2200" spc="-5" dirty="0">
                <a:latin typeface="Carlito"/>
                <a:cs typeface="Carlito"/>
              </a:rPr>
              <a:t>and K </a:t>
            </a:r>
            <a:r>
              <a:rPr sz="2200" spc="-20" dirty="0">
                <a:latin typeface="Carlito"/>
                <a:cs typeface="Carlito"/>
              </a:rPr>
              <a:t>Nearest Neighbors. </a:t>
            </a:r>
            <a:r>
              <a:rPr sz="2200" spc="-5" dirty="0">
                <a:latin typeface="Carlito"/>
                <a:cs typeface="Carlito"/>
              </a:rPr>
              <a:t>All </a:t>
            </a:r>
            <a:r>
              <a:rPr sz="2200" spc="-20" dirty="0">
                <a:latin typeface="Carlito"/>
                <a:cs typeface="Carlito"/>
              </a:rPr>
              <a:t>produced </a:t>
            </a:r>
            <a:r>
              <a:rPr sz="2200" spc="-15" dirty="0">
                <a:latin typeface="Carlito"/>
                <a:cs typeface="Carlito"/>
              </a:rPr>
              <a:t>similar </a:t>
            </a:r>
            <a:r>
              <a:rPr sz="2200" spc="-20" dirty="0">
                <a:latin typeface="Carlito"/>
                <a:cs typeface="Carlito"/>
              </a:rPr>
              <a:t>results  </a:t>
            </a:r>
            <a:r>
              <a:rPr sz="2200" spc="-5" dirty="0">
                <a:latin typeface="Carlito"/>
                <a:cs typeface="Carlito"/>
              </a:rPr>
              <a:t>with </a:t>
            </a:r>
            <a:r>
              <a:rPr sz="2200" spc="-25" dirty="0">
                <a:latin typeface="Carlito"/>
                <a:cs typeface="Carlito"/>
              </a:rPr>
              <a:t>accuracy </a:t>
            </a:r>
            <a:r>
              <a:rPr sz="2200" spc="-45" dirty="0">
                <a:latin typeface="Carlito"/>
                <a:cs typeface="Carlito"/>
              </a:rPr>
              <a:t>rate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5" dirty="0">
                <a:latin typeface="Carlito"/>
                <a:cs typeface="Carlito"/>
              </a:rPr>
              <a:t>about 83.33%. All models </a:t>
            </a:r>
            <a:r>
              <a:rPr sz="2200" spc="-20" dirty="0">
                <a:latin typeface="Carlito"/>
                <a:cs typeface="Carlito"/>
              </a:rPr>
              <a:t>over </a:t>
            </a:r>
            <a:r>
              <a:rPr sz="2200" spc="-25" dirty="0">
                <a:latin typeface="Carlito"/>
                <a:cs typeface="Carlito"/>
              </a:rPr>
              <a:t>predicted </a:t>
            </a:r>
            <a:r>
              <a:rPr sz="2200" spc="-20" dirty="0">
                <a:latin typeface="Carlito"/>
                <a:cs typeface="Carlito"/>
              </a:rPr>
              <a:t>successful </a:t>
            </a:r>
            <a:r>
              <a:rPr sz="2200" spc="-5" dirty="0">
                <a:latin typeface="Carlito"/>
                <a:cs typeface="Carlito"/>
              </a:rPr>
              <a:t>landings. </a:t>
            </a:r>
            <a:r>
              <a:rPr sz="2200" spc="-20" dirty="0">
                <a:latin typeface="Carlito"/>
                <a:cs typeface="Carlito"/>
              </a:rPr>
              <a:t>More  </a:t>
            </a: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5" dirty="0">
                <a:latin typeface="Carlito"/>
                <a:cs typeface="Carlito"/>
              </a:rPr>
              <a:t>is </a:t>
            </a:r>
            <a:r>
              <a:rPr sz="2200" spc="-15" dirty="0">
                <a:latin typeface="Carlito"/>
                <a:cs typeface="Carlito"/>
              </a:rPr>
              <a:t>needed </a:t>
            </a:r>
            <a:r>
              <a:rPr sz="2200" spc="-35" dirty="0">
                <a:latin typeface="Carlito"/>
                <a:cs typeface="Carlito"/>
              </a:rPr>
              <a:t>for </a:t>
            </a:r>
            <a:r>
              <a:rPr sz="2200" spc="-40" dirty="0">
                <a:latin typeface="Carlito"/>
                <a:cs typeface="Carlito"/>
              </a:rPr>
              <a:t>better </a:t>
            </a:r>
            <a:r>
              <a:rPr sz="2200" spc="-5" dirty="0">
                <a:latin typeface="Carlito"/>
                <a:cs typeface="Carlito"/>
              </a:rPr>
              <a:t>model </a:t>
            </a:r>
            <a:r>
              <a:rPr sz="2200" spc="-20" dirty="0">
                <a:latin typeface="Carlito"/>
                <a:cs typeface="Carlito"/>
              </a:rPr>
              <a:t>determination </a:t>
            </a:r>
            <a:r>
              <a:rPr sz="2200" spc="-5" dirty="0">
                <a:latin typeface="Carlito"/>
                <a:cs typeface="Carlito"/>
              </a:rPr>
              <a:t>and</a:t>
            </a:r>
            <a:r>
              <a:rPr sz="2200" spc="204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accuracy.</a:t>
            </a:r>
            <a:endParaRPr sz="2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937AFC66-A77C-F521-6AD4-64272B2B30CB}"/>
              </a:ext>
            </a:extLst>
          </p:cNvPr>
          <p:cNvSpPr txBox="1"/>
          <p:nvPr/>
        </p:nvSpPr>
        <p:spPr>
          <a:xfrm>
            <a:off x="7211694" y="2030983"/>
            <a:ext cx="371602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34FC6DA-0BD4-A34A-C9D9-2A52D36F1CCB}"/>
              </a:ext>
            </a:extLst>
          </p:cNvPr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F67B645-6315-D68A-3083-7E104A89A655}"/>
              </a:ext>
            </a:extLst>
          </p:cNvPr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00CA03E-4132-9CE8-E2D8-065B170E0B47}"/>
              </a:ext>
            </a:extLst>
          </p:cNvPr>
          <p:cNvSpPr txBox="1"/>
          <p:nvPr/>
        </p:nvSpPr>
        <p:spPr>
          <a:xfrm>
            <a:off x="6986778" y="2105609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849AFBD8-6D1F-5F04-E135-79A558422215}"/>
              </a:ext>
            </a:extLst>
          </p:cNvPr>
          <p:cNvSpPr txBox="1"/>
          <p:nvPr/>
        </p:nvSpPr>
        <p:spPr>
          <a:xfrm>
            <a:off x="7584693" y="2591562"/>
            <a:ext cx="3983354" cy="1885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E949633-8EA2-7905-6F4F-9FEA036A2368}"/>
              </a:ext>
            </a:extLst>
          </p:cNvPr>
          <p:cNvSpPr/>
          <p:nvPr/>
        </p:nvSpPr>
        <p:spPr>
          <a:xfrm>
            <a:off x="135636" y="2630423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F50D7CE-4C94-C155-58D7-6F415675AB7B}"/>
              </a:ext>
            </a:extLst>
          </p:cNvPr>
          <p:cNvSpPr txBox="1"/>
          <p:nvPr/>
        </p:nvSpPr>
        <p:spPr>
          <a:xfrm>
            <a:off x="6923278" y="2256789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A1F6310-6C6A-8C51-2A58-DB33FF1CADF1}"/>
              </a:ext>
            </a:extLst>
          </p:cNvPr>
          <p:cNvSpPr/>
          <p:nvPr/>
        </p:nvSpPr>
        <p:spPr>
          <a:xfrm>
            <a:off x="478536" y="2307335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0463AA5-74C2-4F9F-6685-08261A383E1E}"/>
              </a:ext>
            </a:extLst>
          </p:cNvPr>
          <p:cNvSpPr txBox="1"/>
          <p:nvPr/>
        </p:nvSpPr>
        <p:spPr>
          <a:xfrm>
            <a:off x="820013" y="5535879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B21129F-01F8-5A8F-BA1B-DBDCC5CAE7D0}"/>
              </a:ext>
            </a:extLst>
          </p:cNvPr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Color-Coded Launch Markers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4BD29BA-9563-5ED1-4E50-584CD867FC90}"/>
              </a:ext>
            </a:extLst>
          </p:cNvPr>
          <p:cNvSpPr txBox="1"/>
          <p:nvPr/>
        </p:nvSpPr>
        <p:spPr>
          <a:xfrm>
            <a:off x="1232712" y="5356656"/>
            <a:ext cx="1007618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4C16010B-954D-F939-9A80-61795452B9D1}"/>
              </a:ext>
            </a:extLst>
          </p:cNvPr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37B55D6-A0C6-1207-EAC7-AB51D44618E6}"/>
              </a:ext>
            </a:extLst>
          </p:cNvPr>
          <p:cNvSpPr txBox="1"/>
          <p:nvPr/>
        </p:nvSpPr>
        <p:spPr>
          <a:xfrm>
            <a:off x="1084275" y="5141214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95CCDA3-4FCE-5E19-2920-DD433C7EE205}"/>
              </a:ext>
            </a:extLst>
          </p:cNvPr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2D850679-D065-07DE-4940-CBA024842348}"/>
              </a:ext>
            </a:extLst>
          </p:cNvPr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E6DE5E9-1CDB-7F43-2824-C0785B8A350D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B255AEC0-7D4C-A81E-787D-5A051F96D918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Across Launch Sites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35D37DF-E75F-6B39-63E1-CCD1051081A4}"/>
              </a:ext>
            </a:extLst>
          </p:cNvPr>
          <p:cNvSpPr txBox="1"/>
          <p:nvPr/>
        </p:nvSpPr>
        <p:spPr>
          <a:xfrm>
            <a:off x="848055" y="4796409"/>
            <a:ext cx="107518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0DB28C4-422E-C375-19F7-E12F07254F25}"/>
              </a:ext>
            </a:extLst>
          </p:cNvPr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EFD853D-802B-BDA1-441B-1CB8EDF3D6B3}"/>
              </a:ext>
            </a:extLst>
          </p:cNvPr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A3B8E271-F463-28C7-35FE-20AF5816979B}"/>
              </a:ext>
            </a:extLst>
          </p:cNvPr>
          <p:cNvSpPr txBox="1"/>
          <p:nvPr/>
        </p:nvSpPr>
        <p:spPr>
          <a:xfrm>
            <a:off x="1002663" y="1328103"/>
            <a:ext cx="10190853" cy="4543552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499995">
              <a:lnSpc>
                <a:spcPct val="100000"/>
              </a:lnSpc>
              <a:spcBef>
                <a:spcPts val="1270"/>
              </a:spcBef>
            </a:pPr>
            <a:endParaRPr sz="3000" dirty="0">
              <a:latin typeface="Carlito"/>
              <a:cs typeface="Carlito"/>
            </a:endParaRPr>
          </a:p>
          <a:p>
            <a:pPr marL="24130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s-ES" sz="3000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  </a:t>
            </a:r>
            <a:r>
              <a:rPr lang="es-ES" sz="3000" spc="-20" dirty="0" err="1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</a:t>
            </a:r>
            <a:r>
              <a:rPr lang="es-ES" sz="3000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:</a:t>
            </a:r>
            <a:endParaRPr lang="es-ES" sz="3000" spc="-2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0" dirty="0">
                <a:latin typeface="Carlito"/>
                <a:cs typeface="Carlito"/>
              </a:rPr>
              <a:t>Commercial </a:t>
            </a:r>
            <a:r>
              <a:rPr sz="2200" spc="-10" dirty="0">
                <a:latin typeface="Carlito"/>
                <a:cs typeface="Carlito"/>
              </a:rPr>
              <a:t>Space </a:t>
            </a:r>
            <a:r>
              <a:rPr sz="2200" spc="-25" dirty="0">
                <a:latin typeface="Carlito"/>
                <a:cs typeface="Carlito"/>
              </a:rPr>
              <a:t>Age </a:t>
            </a:r>
            <a:r>
              <a:rPr sz="2200" spc="-5" dirty="0">
                <a:latin typeface="Carlito"/>
                <a:cs typeface="Carlito"/>
              </a:rPr>
              <a:t>is</a:t>
            </a:r>
            <a:r>
              <a:rPr sz="2200" spc="5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Here</a:t>
            </a:r>
            <a:endParaRPr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latin typeface="Carlito"/>
                <a:cs typeface="Carlito"/>
              </a:rPr>
              <a:t>Space </a:t>
            </a:r>
            <a:r>
              <a:rPr sz="2200" spc="-5" dirty="0">
                <a:latin typeface="Carlito"/>
                <a:cs typeface="Carlito"/>
              </a:rPr>
              <a:t>X </a:t>
            </a:r>
            <a:r>
              <a:rPr sz="2200" spc="-15" dirty="0">
                <a:latin typeface="Carlito"/>
                <a:cs typeface="Carlito"/>
              </a:rPr>
              <a:t>has </a:t>
            </a:r>
            <a:r>
              <a:rPr sz="2200" spc="-20" dirty="0">
                <a:latin typeface="Carlito"/>
                <a:cs typeface="Carlito"/>
              </a:rPr>
              <a:t>best pricing </a:t>
            </a:r>
            <a:r>
              <a:rPr sz="2200" spc="-15" dirty="0">
                <a:latin typeface="Carlito"/>
                <a:cs typeface="Carlito"/>
              </a:rPr>
              <a:t>($62 </a:t>
            </a:r>
            <a:r>
              <a:rPr sz="2200" spc="-5" dirty="0">
                <a:latin typeface="Carlito"/>
                <a:cs typeface="Carlito"/>
              </a:rPr>
              <a:t>million </a:t>
            </a:r>
            <a:r>
              <a:rPr sz="2200" spc="-15" dirty="0">
                <a:latin typeface="Carlito"/>
                <a:cs typeface="Carlito"/>
              </a:rPr>
              <a:t>vs. </a:t>
            </a:r>
            <a:r>
              <a:rPr sz="2200" spc="-5" dirty="0">
                <a:latin typeface="Carlito"/>
                <a:cs typeface="Carlito"/>
              </a:rPr>
              <a:t>$165 million</a:t>
            </a:r>
            <a:r>
              <a:rPr sz="2200" spc="2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USD)</a:t>
            </a:r>
            <a:endParaRPr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5" dirty="0">
                <a:latin typeface="Carlito"/>
                <a:cs typeface="Carlito"/>
              </a:rPr>
              <a:t>Largely </a:t>
            </a:r>
            <a:r>
              <a:rPr sz="2200" spc="-15" dirty="0">
                <a:latin typeface="Carlito"/>
                <a:cs typeface="Carlito"/>
              </a:rPr>
              <a:t>due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ability </a:t>
            </a:r>
            <a:r>
              <a:rPr sz="2200" spc="-30" dirty="0">
                <a:latin typeface="Carlito"/>
                <a:cs typeface="Carlito"/>
              </a:rPr>
              <a:t>to recover </a:t>
            </a:r>
            <a:r>
              <a:rPr sz="2200" spc="-15" dirty="0">
                <a:latin typeface="Carlito"/>
                <a:cs typeface="Carlito"/>
              </a:rPr>
              <a:t>part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45" dirty="0">
                <a:latin typeface="Carlito"/>
                <a:cs typeface="Carlito"/>
              </a:rPr>
              <a:t>rocket </a:t>
            </a:r>
            <a:r>
              <a:rPr sz="2200" spc="-25" dirty="0">
                <a:latin typeface="Carlito"/>
                <a:cs typeface="Carlito"/>
              </a:rPr>
              <a:t>(Stage</a:t>
            </a:r>
            <a:r>
              <a:rPr sz="2200" spc="13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1)</a:t>
            </a:r>
            <a:endParaRPr sz="22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latin typeface="Carlito"/>
                <a:cs typeface="Carlito"/>
              </a:rPr>
              <a:t>Space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25" dirty="0">
                <a:latin typeface="Carlito"/>
                <a:cs typeface="Carlito"/>
              </a:rPr>
              <a:t>wants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25" dirty="0">
                <a:latin typeface="Carlito"/>
                <a:cs typeface="Carlito"/>
              </a:rPr>
              <a:t>compete </a:t>
            </a:r>
            <a:r>
              <a:rPr sz="2200" spc="-5" dirty="0">
                <a:latin typeface="Carlito"/>
                <a:cs typeface="Carlito"/>
              </a:rPr>
              <a:t>with </a:t>
            </a:r>
            <a:r>
              <a:rPr sz="2200" spc="-10" dirty="0">
                <a:latin typeface="Carlito"/>
                <a:cs typeface="Carlito"/>
              </a:rPr>
              <a:t>Space</a:t>
            </a:r>
            <a:r>
              <a:rPr sz="2200" spc="6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X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sz="2500" dirty="0">
              <a:latin typeface="Carlito"/>
              <a:cs typeface="Carlito"/>
            </a:endParaRPr>
          </a:p>
          <a:p>
            <a:pPr marL="144780">
              <a:lnSpc>
                <a:spcPct val="100000"/>
              </a:lnSpc>
            </a:pPr>
            <a:r>
              <a:rPr sz="3000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sz="3000" dirty="0"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rlito"/>
                <a:cs typeface="Carlito"/>
              </a:rPr>
              <a:t>Space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25" dirty="0">
                <a:latin typeface="Carlito"/>
                <a:cs typeface="Carlito"/>
              </a:rPr>
              <a:t>tasks </a:t>
            </a:r>
            <a:r>
              <a:rPr sz="2200" spc="-5" dirty="0">
                <a:latin typeface="Carlito"/>
                <a:cs typeface="Carlito"/>
              </a:rPr>
              <a:t>us </a:t>
            </a:r>
            <a:r>
              <a:rPr sz="2200" spc="-30" dirty="0">
                <a:latin typeface="Carlito"/>
                <a:cs typeface="Carlito"/>
              </a:rPr>
              <a:t>to </a:t>
            </a:r>
            <a:r>
              <a:rPr sz="2200" spc="-25" dirty="0">
                <a:latin typeface="Carlito"/>
                <a:cs typeface="Carlito"/>
              </a:rPr>
              <a:t>train </a:t>
            </a:r>
            <a:r>
              <a:rPr sz="2200" spc="-5" dirty="0">
                <a:latin typeface="Carlito"/>
                <a:cs typeface="Carlito"/>
              </a:rPr>
              <a:t>a machine learning model </a:t>
            </a:r>
            <a:r>
              <a:rPr sz="2200" spc="-60" dirty="0">
                <a:latin typeface="Carlito"/>
                <a:cs typeface="Carlito"/>
              </a:rPr>
              <a:t>to  </a:t>
            </a:r>
            <a:r>
              <a:rPr sz="2200" spc="-20" dirty="0">
                <a:latin typeface="Carlito"/>
                <a:cs typeface="Carlito"/>
              </a:rPr>
              <a:t>predict successful </a:t>
            </a:r>
            <a:r>
              <a:rPr sz="2200" spc="-25" dirty="0">
                <a:latin typeface="Carlito"/>
                <a:cs typeface="Carlito"/>
              </a:rPr>
              <a:t>Stage </a:t>
            </a:r>
            <a:r>
              <a:rPr sz="2200" spc="-5" dirty="0">
                <a:latin typeface="Carlito"/>
                <a:cs typeface="Carlito"/>
              </a:rPr>
              <a:t>1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spc="-25" dirty="0">
                <a:latin typeface="Carlito"/>
                <a:cs typeface="Carlito"/>
              </a:rPr>
              <a:t>recovery</a:t>
            </a:r>
            <a:endParaRPr sz="2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C416D1D-4581-7477-BC07-817BB527C0B5}"/>
              </a:ext>
            </a:extLst>
          </p:cNvPr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F75B9F6-404A-6087-6753-C1729D86F0AE}"/>
              </a:ext>
            </a:extLst>
          </p:cNvPr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0429A34-AF90-9801-7B8A-639091F25F5D}"/>
              </a:ext>
            </a:extLst>
          </p:cNvPr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83A5A10-B848-5EA3-710D-D46ED147414B}"/>
              </a:ext>
            </a:extLst>
          </p:cNvPr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Success vs Booster Version Category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B26AC28-5416-DFED-0558-397C636EC188}"/>
              </a:ext>
            </a:extLst>
          </p:cNvPr>
          <p:cNvSpPr txBox="1"/>
          <p:nvPr/>
        </p:nvSpPr>
        <p:spPr>
          <a:xfrm>
            <a:off x="1084275" y="4868926"/>
            <a:ext cx="9767570" cy="1169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Plotly dashboard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57FFA4A-983A-063D-AD0A-B4200A64EEE4}"/>
              </a:ext>
            </a:extLst>
          </p:cNvPr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D88650BC-2D54-45A7-6169-85DA7329D6FB}"/>
              </a:ext>
            </a:extLst>
          </p:cNvPr>
          <p:cNvSpPr txBox="1"/>
          <p:nvPr/>
        </p:nvSpPr>
        <p:spPr>
          <a:xfrm>
            <a:off x="1176019" y="5242936"/>
            <a:ext cx="921321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All models had virtually 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0" dirty="0">
                <a:latin typeface="Carlito"/>
                <a:cs typeface="Carlito"/>
              </a:rPr>
              <a:t>accuracy </a:t>
            </a:r>
            <a:r>
              <a:rPr sz="1600" spc="-5" dirty="0">
                <a:latin typeface="Carlito"/>
                <a:cs typeface="Carlito"/>
              </a:rPr>
              <a:t>on the </a:t>
            </a:r>
            <a:r>
              <a:rPr sz="1600" spc="-20" dirty="0">
                <a:latin typeface="Carlito"/>
                <a:cs typeface="Carlito"/>
              </a:rPr>
              <a:t>test set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20" dirty="0">
                <a:latin typeface="Carlito"/>
                <a:cs typeface="Carlito"/>
              </a:rPr>
              <a:t>83.33% </a:t>
            </a:r>
            <a:r>
              <a:rPr sz="1600" spc="-45" dirty="0">
                <a:latin typeface="Carlito"/>
                <a:cs typeface="Carlito"/>
              </a:rPr>
              <a:t>accuracy.  </a:t>
            </a:r>
            <a:r>
              <a:rPr sz="1600" dirty="0">
                <a:latin typeface="Carlito"/>
                <a:cs typeface="Carlito"/>
              </a:rPr>
              <a:t>It </a:t>
            </a:r>
            <a:r>
              <a:rPr sz="1600" spc="-5" dirty="0">
                <a:latin typeface="Carlito"/>
                <a:cs typeface="Carlito"/>
              </a:rPr>
              <a:t>should be </a:t>
            </a:r>
            <a:r>
              <a:rPr sz="1600" spc="-15" dirty="0">
                <a:latin typeface="Carlito"/>
                <a:cs typeface="Carlito"/>
              </a:rPr>
              <a:t>noted </a:t>
            </a:r>
            <a:r>
              <a:rPr sz="1600" spc="-10" dirty="0">
                <a:latin typeface="Carlito"/>
                <a:cs typeface="Carlito"/>
              </a:rPr>
              <a:t>that </a:t>
            </a:r>
            <a:r>
              <a:rPr sz="1600" spc="-20" dirty="0">
                <a:latin typeface="Carlito"/>
                <a:cs typeface="Carlito"/>
              </a:rPr>
              <a:t>test size </a:t>
            </a:r>
            <a:r>
              <a:rPr sz="1600" dirty="0">
                <a:latin typeface="Carlito"/>
                <a:cs typeface="Carlito"/>
              </a:rPr>
              <a:t>is </a:t>
            </a:r>
            <a:r>
              <a:rPr sz="1600" spc="-5" dirty="0">
                <a:latin typeface="Carlito"/>
                <a:cs typeface="Carlito"/>
              </a:rPr>
              <a:t>small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5" dirty="0">
                <a:latin typeface="Carlito"/>
                <a:cs typeface="Carlito"/>
              </a:rPr>
              <a:t>only </a:t>
            </a:r>
            <a:r>
              <a:rPr sz="1600" spc="-10" dirty="0">
                <a:latin typeface="Carlito"/>
                <a:cs typeface="Carlito"/>
              </a:rPr>
              <a:t>sample </a:t>
            </a:r>
            <a:r>
              <a:rPr sz="1600" spc="-20" dirty="0">
                <a:latin typeface="Carlito"/>
                <a:cs typeface="Carlito"/>
              </a:rPr>
              <a:t>size </a:t>
            </a:r>
            <a:r>
              <a:rPr sz="1600" spc="-5" dirty="0">
                <a:latin typeface="Carlito"/>
                <a:cs typeface="Carlito"/>
              </a:rPr>
              <a:t>of</a:t>
            </a:r>
            <a:r>
              <a:rPr sz="1600" spc="-204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18.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latin typeface="Carlito"/>
                <a:cs typeface="Carlito"/>
              </a:rPr>
              <a:t>This </a:t>
            </a:r>
            <a:r>
              <a:rPr sz="1600" spc="-20" dirty="0">
                <a:latin typeface="Carlito"/>
                <a:cs typeface="Carlito"/>
              </a:rPr>
              <a:t>can cause large variance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0" dirty="0">
                <a:latin typeface="Carlito"/>
                <a:cs typeface="Carlito"/>
              </a:rPr>
              <a:t>accuracy results, </a:t>
            </a:r>
            <a:r>
              <a:rPr sz="1600" spc="-15" dirty="0">
                <a:latin typeface="Carlito"/>
                <a:cs typeface="Carlito"/>
              </a:rPr>
              <a:t>such </a:t>
            </a:r>
            <a:r>
              <a:rPr sz="1600" spc="-5" dirty="0">
                <a:latin typeface="Carlito"/>
                <a:cs typeface="Carlito"/>
              </a:rPr>
              <a:t>as those in </a:t>
            </a:r>
            <a:r>
              <a:rPr sz="1600" spc="-15" dirty="0">
                <a:latin typeface="Carlito"/>
                <a:cs typeface="Carlito"/>
              </a:rPr>
              <a:t>Decision </a:t>
            </a:r>
            <a:r>
              <a:rPr sz="1600" spc="-65" dirty="0">
                <a:latin typeface="Carlito"/>
                <a:cs typeface="Carlito"/>
              </a:rPr>
              <a:t>Tree </a:t>
            </a:r>
            <a:r>
              <a:rPr sz="1600" spc="-10" dirty="0">
                <a:latin typeface="Carlito"/>
                <a:cs typeface="Carlito"/>
              </a:rPr>
              <a:t>Classifier </a:t>
            </a:r>
            <a:r>
              <a:rPr sz="1600" spc="-5" dirty="0">
                <a:latin typeface="Carlito"/>
                <a:cs typeface="Carlito"/>
              </a:rPr>
              <a:t>model in </a:t>
            </a:r>
            <a:r>
              <a:rPr sz="1600" spc="-25" dirty="0">
                <a:latin typeface="Carlito"/>
                <a:cs typeface="Carlito"/>
              </a:rPr>
              <a:t>repeated</a:t>
            </a:r>
            <a:r>
              <a:rPr sz="1600" spc="6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runs.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55" dirty="0">
                <a:latin typeface="Carlito"/>
                <a:cs typeface="Carlito"/>
              </a:rPr>
              <a:t>We </a:t>
            </a:r>
            <a:r>
              <a:rPr sz="1600" spc="-20" dirty="0">
                <a:latin typeface="Carlito"/>
                <a:cs typeface="Carlito"/>
              </a:rPr>
              <a:t>likely </a:t>
            </a:r>
            <a:r>
              <a:rPr sz="1600" spc="-15" dirty="0">
                <a:latin typeface="Carlito"/>
                <a:cs typeface="Carlito"/>
              </a:rPr>
              <a:t>need </a:t>
            </a:r>
            <a:r>
              <a:rPr sz="1600" spc="-25" dirty="0">
                <a:latin typeface="Carlito"/>
                <a:cs typeface="Carlito"/>
              </a:rPr>
              <a:t>more data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0" dirty="0">
                <a:latin typeface="Carlito"/>
                <a:cs typeface="Carlito"/>
              </a:rPr>
              <a:t>determine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best</a:t>
            </a:r>
            <a:r>
              <a:rPr sz="1600" spc="114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model.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BC308D09-3ADA-710D-9E76-0C94DF5EB51A}"/>
              </a:ext>
            </a:extLst>
          </p:cNvPr>
          <p:cNvSpPr/>
          <p:nvPr/>
        </p:nvSpPr>
        <p:spPr>
          <a:xfrm>
            <a:off x="3086100" y="1449548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E5ACA587-427E-859F-5B43-7F0BF8C8778E}"/>
              </a:ext>
            </a:extLst>
          </p:cNvPr>
          <p:cNvSpPr txBox="1"/>
          <p:nvPr/>
        </p:nvSpPr>
        <p:spPr>
          <a:xfrm>
            <a:off x="1176019" y="5000396"/>
            <a:ext cx="921321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All models had virtually the </a:t>
            </a:r>
            <a:r>
              <a:rPr sz="1600" spc="-10" dirty="0">
                <a:latin typeface="Carlito"/>
                <a:cs typeface="Carlito"/>
              </a:rPr>
              <a:t>same </a:t>
            </a:r>
            <a:r>
              <a:rPr sz="1600" spc="-20" dirty="0">
                <a:latin typeface="Carlito"/>
                <a:cs typeface="Carlito"/>
              </a:rPr>
              <a:t>accuracy </a:t>
            </a:r>
            <a:r>
              <a:rPr sz="1600" spc="-5" dirty="0">
                <a:latin typeface="Carlito"/>
                <a:cs typeface="Carlito"/>
              </a:rPr>
              <a:t>on the </a:t>
            </a:r>
            <a:r>
              <a:rPr sz="1600" spc="-20" dirty="0">
                <a:latin typeface="Carlito"/>
                <a:cs typeface="Carlito"/>
              </a:rPr>
              <a:t>test set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20" dirty="0">
                <a:latin typeface="Carlito"/>
                <a:cs typeface="Carlito"/>
              </a:rPr>
              <a:t>83.33% </a:t>
            </a:r>
            <a:r>
              <a:rPr sz="1600" spc="-45" dirty="0">
                <a:latin typeface="Carlito"/>
                <a:cs typeface="Carlito"/>
              </a:rPr>
              <a:t>accuracy.  </a:t>
            </a:r>
            <a:r>
              <a:rPr sz="1600" dirty="0">
                <a:latin typeface="Carlito"/>
                <a:cs typeface="Carlito"/>
              </a:rPr>
              <a:t>It </a:t>
            </a:r>
            <a:r>
              <a:rPr sz="1600" spc="-5" dirty="0">
                <a:latin typeface="Carlito"/>
                <a:cs typeface="Carlito"/>
              </a:rPr>
              <a:t>should be </a:t>
            </a:r>
            <a:r>
              <a:rPr sz="1600" spc="-15" dirty="0">
                <a:latin typeface="Carlito"/>
                <a:cs typeface="Carlito"/>
              </a:rPr>
              <a:t>noted </a:t>
            </a:r>
            <a:r>
              <a:rPr sz="1600" spc="-10" dirty="0">
                <a:latin typeface="Carlito"/>
                <a:cs typeface="Carlito"/>
              </a:rPr>
              <a:t>that </a:t>
            </a:r>
            <a:r>
              <a:rPr sz="1600" spc="-20" dirty="0">
                <a:latin typeface="Carlito"/>
                <a:cs typeface="Carlito"/>
              </a:rPr>
              <a:t>test size </a:t>
            </a:r>
            <a:r>
              <a:rPr sz="1600" dirty="0">
                <a:latin typeface="Carlito"/>
                <a:cs typeface="Carlito"/>
              </a:rPr>
              <a:t>is </a:t>
            </a:r>
            <a:r>
              <a:rPr sz="1600" spc="-5" dirty="0">
                <a:latin typeface="Carlito"/>
                <a:cs typeface="Carlito"/>
              </a:rPr>
              <a:t>small </a:t>
            </a:r>
            <a:r>
              <a:rPr sz="1600" spc="-15" dirty="0">
                <a:latin typeface="Carlito"/>
                <a:cs typeface="Carlito"/>
              </a:rPr>
              <a:t>at </a:t>
            </a:r>
            <a:r>
              <a:rPr sz="1600" spc="-5" dirty="0">
                <a:latin typeface="Carlito"/>
                <a:cs typeface="Carlito"/>
              </a:rPr>
              <a:t>only </a:t>
            </a:r>
            <a:r>
              <a:rPr sz="1600" spc="-10" dirty="0">
                <a:latin typeface="Carlito"/>
                <a:cs typeface="Carlito"/>
              </a:rPr>
              <a:t>sample </a:t>
            </a:r>
            <a:r>
              <a:rPr sz="1600" spc="-20" dirty="0">
                <a:latin typeface="Carlito"/>
                <a:cs typeface="Carlito"/>
              </a:rPr>
              <a:t>size </a:t>
            </a:r>
            <a:r>
              <a:rPr sz="1600" spc="-5" dirty="0">
                <a:latin typeface="Carlito"/>
                <a:cs typeface="Carlito"/>
              </a:rPr>
              <a:t>of</a:t>
            </a:r>
            <a:r>
              <a:rPr sz="1600" spc="-204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18.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latin typeface="Carlito"/>
                <a:cs typeface="Carlito"/>
              </a:rPr>
              <a:t>This </a:t>
            </a:r>
            <a:r>
              <a:rPr sz="1600" spc="-20" dirty="0">
                <a:latin typeface="Carlito"/>
                <a:cs typeface="Carlito"/>
              </a:rPr>
              <a:t>can cause large variance </a:t>
            </a:r>
            <a:r>
              <a:rPr sz="1600" dirty="0">
                <a:latin typeface="Carlito"/>
                <a:cs typeface="Carlito"/>
              </a:rPr>
              <a:t>in </a:t>
            </a:r>
            <a:r>
              <a:rPr sz="1600" spc="-20" dirty="0">
                <a:latin typeface="Carlito"/>
                <a:cs typeface="Carlito"/>
              </a:rPr>
              <a:t>accuracy results, </a:t>
            </a:r>
            <a:r>
              <a:rPr sz="1600" spc="-15" dirty="0">
                <a:latin typeface="Carlito"/>
                <a:cs typeface="Carlito"/>
              </a:rPr>
              <a:t>such </a:t>
            </a:r>
            <a:r>
              <a:rPr sz="1600" spc="-5" dirty="0">
                <a:latin typeface="Carlito"/>
                <a:cs typeface="Carlito"/>
              </a:rPr>
              <a:t>as those in </a:t>
            </a:r>
            <a:r>
              <a:rPr sz="1600" spc="-15" dirty="0">
                <a:latin typeface="Carlito"/>
                <a:cs typeface="Carlito"/>
              </a:rPr>
              <a:t>Decision </a:t>
            </a:r>
            <a:r>
              <a:rPr sz="1600" spc="-65" dirty="0">
                <a:latin typeface="Carlito"/>
                <a:cs typeface="Carlito"/>
              </a:rPr>
              <a:t>Tree </a:t>
            </a:r>
            <a:r>
              <a:rPr sz="1600" spc="-10" dirty="0">
                <a:latin typeface="Carlito"/>
                <a:cs typeface="Carlito"/>
              </a:rPr>
              <a:t>Classifier </a:t>
            </a:r>
            <a:r>
              <a:rPr sz="1600" spc="-5" dirty="0">
                <a:latin typeface="Carlito"/>
                <a:cs typeface="Carlito"/>
              </a:rPr>
              <a:t>model in </a:t>
            </a:r>
            <a:r>
              <a:rPr sz="1600" spc="-25" dirty="0">
                <a:latin typeface="Carlito"/>
                <a:cs typeface="Carlito"/>
              </a:rPr>
              <a:t>repeated</a:t>
            </a:r>
            <a:r>
              <a:rPr sz="1600" spc="6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runs.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55" dirty="0">
                <a:latin typeface="Carlito"/>
                <a:cs typeface="Carlito"/>
              </a:rPr>
              <a:t>We </a:t>
            </a:r>
            <a:r>
              <a:rPr sz="1600" spc="-20" dirty="0">
                <a:latin typeface="Carlito"/>
                <a:cs typeface="Carlito"/>
              </a:rPr>
              <a:t>likely </a:t>
            </a:r>
            <a:r>
              <a:rPr sz="1600" spc="-15" dirty="0">
                <a:latin typeface="Carlito"/>
                <a:cs typeface="Carlito"/>
              </a:rPr>
              <a:t>need </a:t>
            </a:r>
            <a:r>
              <a:rPr sz="1600" spc="-25" dirty="0">
                <a:latin typeface="Carlito"/>
                <a:cs typeface="Carlito"/>
              </a:rPr>
              <a:t>more data </a:t>
            </a:r>
            <a:r>
              <a:rPr sz="1600" spc="-15" dirty="0">
                <a:latin typeface="Carlito"/>
                <a:cs typeface="Carlito"/>
              </a:rPr>
              <a:t>to </a:t>
            </a:r>
            <a:r>
              <a:rPr sz="1600" spc="-20" dirty="0">
                <a:latin typeface="Carlito"/>
                <a:cs typeface="Carlito"/>
              </a:rPr>
              <a:t>determine </a:t>
            </a:r>
            <a:r>
              <a:rPr sz="1600" spc="-5" dirty="0">
                <a:latin typeface="Carlito"/>
                <a:cs typeface="Carlito"/>
              </a:rPr>
              <a:t>the </a:t>
            </a:r>
            <a:r>
              <a:rPr sz="1600" spc="-20" dirty="0">
                <a:latin typeface="Carlito"/>
                <a:cs typeface="Carlito"/>
              </a:rPr>
              <a:t>best</a:t>
            </a:r>
            <a:r>
              <a:rPr sz="1600" spc="114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model.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1D6528F4-FFBC-01C3-5A5F-7DFE09B71D27}"/>
              </a:ext>
            </a:extLst>
          </p:cNvPr>
          <p:cNvSpPr/>
          <p:nvPr/>
        </p:nvSpPr>
        <p:spPr>
          <a:xfrm>
            <a:off x="3086100" y="1662836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6E820538-735B-9241-6DE6-55D978277D32}"/>
              </a:ext>
            </a:extLst>
          </p:cNvPr>
          <p:cNvSpPr txBox="1"/>
          <p:nvPr/>
        </p:nvSpPr>
        <p:spPr>
          <a:xfrm>
            <a:off x="1184249" y="1746715"/>
            <a:ext cx="9956800" cy="36925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sz="20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sz="20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sz="20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sz="20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C87941E1-7DDC-8D9A-09D3-AB5F5A78E279}"/>
              </a:ext>
            </a:extLst>
          </p:cNvPr>
          <p:cNvSpPr txBox="1"/>
          <p:nvPr/>
        </p:nvSpPr>
        <p:spPr>
          <a:xfrm>
            <a:off x="1176018" y="1753300"/>
            <a:ext cx="9355347" cy="373115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sz="20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en-IN" sz="2000" spc="7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https://github.com/ikerarandia/DataScienceCoursera</a:t>
            </a:r>
            <a:endParaRPr lang="en-IN" sz="2000" spc="7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endParaRPr sz="2000" dirty="0">
              <a:latin typeface="Carlito"/>
              <a:cs typeface="Carlito"/>
            </a:endParaRPr>
          </a:p>
          <a:p>
            <a:pPr algn="l"/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Instructors: Rav Ahuja, Alex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Aklson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Aije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Egwaikhide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Svetlana Levitan, Romeo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Kienzler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Polong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Lin, Joseph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Santarcangelo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Azim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Hirjani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Hima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Vasudevan,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Saishruthi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 Swaminathan, Saeed </a:t>
            </a:r>
            <a:r>
              <a:rPr lang="en-IN" sz="2000" b="1" i="0" dirty="0" err="1">
                <a:solidFill>
                  <a:srgbClr val="24292F"/>
                </a:solidFill>
                <a:effectLst/>
                <a:latin typeface="-apple-system"/>
              </a:rPr>
              <a:t>Aghabozorgi</a:t>
            </a:r>
            <a:r>
              <a:rPr lang="en-IN" sz="2000" b="1" i="0" dirty="0">
                <a:solidFill>
                  <a:srgbClr val="24292F"/>
                </a:solidFill>
                <a:effectLst/>
                <a:latin typeface="-apple-system"/>
              </a:rPr>
              <a:t>, Yan Luo</a:t>
            </a:r>
          </a:p>
          <a:p>
            <a:pPr>
              <a:lnSpc>
                <a:spcPct val="100000"/>
              </a:lnSpc>
            </a:pP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sz="20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5"/>
              </a:rPr>
              <a:t>https://www.coursera.org/professional-certificates/ibm-data-science?#instructors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B3F8737-728F-FD32-C30B-AA47B5740E96}"/>
              </a:ext>
            </a:extLst>
          </p:cNvPr>
          <p:cNvSpPr txBox="1"/>
          <p:nvPr/>
        </p:nvSpPr>
        <p:spPr>
          <a:xfrm>
            <a:off x="770011" y="1742066"/>
            <a:ext cx="10045134" cy="316304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20" dirty="0">
                <a:latin typeface="Carlito"/>
                <a:cs typeface="Carlito"/>
              </a:rPr>
              <a:t>collection</a:t>
            </a:r>
            <a:r>
              <a:rPr sz="2200" spc="1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methodology:</a:t>
            </a:r>
            <a:endParaRPr sz="22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Carlito"/>
                <a:cs typeface="Carlito"/>
              </a:rPr>
              <a:t>Combined </a:t>
            </a:r>
            <a:r>
              <a:rPr sz="1800" spc="-20" dirty="0">
                <a:latin typeface="Carlito"/>
                <a:cs typeface="Carlito"/>
              </a:rPr>
              <a:t>data from </a:t>
            </a:r>
            <a:r>
              <a:rPr sz="1800" spc="-5" dirty="0">
                <a:latin typeface="Carlito"/>
                <a:cs typeface="Carlito"/>
              </a:rPr>
              <a:t>SpaceX public </a:t>
            </a:r>
            <a:r>
              <a:rPr sz="1800" dirty="0">
                <a:latin typeface="Carlito"/>
                <a:cs typeface="Carlito"/>
              </a:rPr>
              <a:t>API and </a:t>
            </a:r>
            <a:r>
              <a:rPr sz="1800" spc="-5" dirty="0">
                <a:latin typeface="Carlito"/>
                <a:cs typeface="Carlito"/>
              </a:rPr>
              <a:t>SpaceX Wikipedia</a:t>
            </a:r>
            <a:r>
              <a:rPr sz="1800" spc="1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page</a:t>
            </a:r>
            <a:endParaRPr sz="18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latin typeface="Carlito"/>
                <a:cs typeface="Carlito"/>
              </a:rPr>
              <a:t>Perform </a:t>
            </a:r>
            <a:r>
              <a:rPr sz="2200" spc="-35" dirty="0">
                <a:latin typeface="Carlito"/>
                <a:cs typeface="Carlito"/>
              </a:rPr>
              <a:t>data</a:t>
            </a:r>
            <a:r>
              <a:rPr sz="2200" spc="35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wrangling</a:t>
            </a:r>
            <a:endParaRPr sz="22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Carlito"/>
                <a:cs typeface="Carlito"/>
              </a:rPr>
              <a:t>Classifying true landings </a:t>
            </a:r>
            <a:r>
              <a:rPr sz="1800" dirty="0">
                <a:latin typeface="Carlito"/>
                <a:cs typeface="Carlito"/>
              </a:rPr>
              <a:t>as </a:t>
            </a:r>
            <a:r>
              <a:rPr sz="1800" spc="-5" dirty="0">
                <a:latin typeface="Carlito"/>
                <a:cs typeface="Carlito"/>
              </a:rPr>
              <a:t>successful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unsuccessful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otherwise</a:t>
            </a:r>
            <a:endParaRPr sz="18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latin typeface="Carlito"/>
                <a:cs typeface="Carlito"/>
              </a:rPr>
              <a:t>Perform </a:t>
            </a:r>
            <a:r>
              <a:rPr sz="2200" spc="-25" dirty="0">
                <a:latin typeface="Carlito"/>
                <a:cs typeface="Carlito"/>
              </a:rPr>
              <a:t>exploratory </a:t>
            </a:r>
            <a:r>
              <a:rPr sz="2200" spc="-35" dirty="0">
                <a:latin typeface="Carlito"/>
                <a:cs typeface="Carlito"/>
              </a:rPr>
              <a:t>data </a:t>
            </a:r>
            <a:r>
              <a:rPr sz="2200" spc="-20" dirty="0">
                <a:latin typeface="Carlito"/>
                <a:cs typeface="Carlito"/>
              </a:rPr>
              <a:t>analysis </a:t>
            </a:r>
            <a:r>
              <a:rPr sz="2200" spc="-25" dirty="0">
                <a:latin typeface="Carlito"/>
                <a:cs typeface="Carlito"/>
              </a:rPr>
              <a:t>(EDA) </a:t>
            </a:r>
            <a:r>
              <a:rPr sz="2200" spc="-15" dirty="0">
                <a:latin typeface="Carlito"/>
                <a:cs typeface="Carlito"/>
              </a:rPr>
              <a:t>using </a:t>
            </a:r>
            <a:r>
              <a:rPr sz="2200" spc="-20" dirty="0">
                <a:latin typeface="Carlito"/>
                <a:cs typeface="Carlito"/>
              </a:rPr>
              <a:t>visualization </a:t>
            </a:r>
            <a:r>
              <a:rPr sz="2200" spc="-5" dirty="0">
                <a:latin typeface="Carlito"/>
                <a:cs typeface="Carlito"/>
              </a:rPr>
              <a:t>and</a:t>
            </a:r>
            <a:r>
              <a:rPr sz="2200" spc="155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SQL</a:t>
            </a:r>
            <a:endParaRPr sz="22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latin typeface="Carlito"/>
                <a:cs typeface="Carlito"/>
              </a:rPr>
              <a:t>Perform </a:t>
            </a:r>
            <a:r>
              <a:rPr sz="2200" spc="-30" dirty="0">
                <a:latin typeface="Carlito"/>
                <a:cs typeface="Carlito"/>
              </a:rPr>
              <a:t>interactive </a:t>
            </a:r>
            <a:r>
              <a:rPr sz="2200" spc="-5" dirty="0">
                <a:latin typeface="Carlito"/>
                <a:cs typeface="Carlito"/>
              </a:rPr>
              <a:t>visual analytics </a:t>
            </a:r>
            <a:r>
              <a:rPr sz="2200" spc="-15" dirty="0">
                <a:latin typeface="Carlito"/>
                <a:cs typeface="Carlito"/>
              </a:rPr>
              <a:t>using </a:t>
            </a:r>
            <a:r>
              <a:rPr sz="2200" spc="-20" dirty="0">
                <a:latin typeface="Carlito"/>
                <a:cs typeface="Carlito"/>
              </a:rPr>
              <a:t>Folium </a:t>
            </a:r>
            <a:r>
              <a:rPr sz="2200" spc="-5" dirty="0">
                <a:latin typeface="Carlito"/>
                <a:cs typeface="Carlito"/>
              </a:rPr>
              <a:t>and Plotly</a:t>
            </a:r>
            <a:r>
              <a:rPr sz="2200" spc="1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Dash</a:t>
            </a:r>
            <a:endParaRPr sz="2200" dirty="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latin typeface="Carlito"/>
                <a:cs typeface="Carlito"/>
              </a:rPr>
              <a:t>Perform </a:t>
            </a:r>
            <a:r>
              <a:rPr sz="2200" spc="-25" dirty="0">
                <a:latin typeface="Carlito"/>
                <a:cs typeface="Carlito"/>
              </a:rPr>
              <a:t>predictive </a:t>
            </a:r>
            <a:r>
              <a:rPr sz="2200" spc="-20" dirty="0">
                <a:latin typeface="Carlito"/>
                <a:cs typeface="Carlito"/>
              </a:rPr>
              <a:t>analysis </a:t>
            </a:r>
            <a:r>
              <a:rPr sz="2200" spc="-15" dirty="0">
                <a:latin typeface="Carlito"/>
                <a:cs typeface="Carlito"/>
              </a:rPr>
              <a:t>using </a:t>
            </a:r>
            <a:r>
              <a:rPr sz="2200" spc="-20" dirty="0">
                <a:latin typeface="Carlito"/>
                <a:cs typeface="Carlito"/>
              </a:rPr>
              <a:t>classification</a:t>
            </a:r>
            <a:r>
              <a:rPr sz="2200" spc="17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models</a:t>
            </a:r>
            <a:endParaRPr sz="2200" dirty="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45" dirty="0">
                <a:latin typeface="Carlito"/>
                <a:cs typeface="Carlito"/>
              </a:rPr>
              <a:t>Tuned </a:t>
            </a:r>
            <a:r>
              <a:rPr sz="1800" dirty="0">
                <a:latin typeface="Carlito"/>
                <a:cs typeface="Carlito"/>
              </a:rPr>
              <a:t>models </a:t>
            </a:r>
            <a:r>
              <a:rPr sz="1800" spc="-5" dirty="0">
                <a:latin typeface="Carlito"/>
                <a:cs typeface="Carlito"/>
              </a:rPr>
              <a:t>using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GridSearchCV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F39BAB35-85A4-1869-D440-A58FB140D2FB}"/>
              </a:ext>
            </a:extLst>
          </p:cNvPr>
          <p:cNvSpPr txBox="1"/>
          <p:nvPr/>
        </p:nvSpPr>
        <p:spPr>
          <a:xfrm>
            <a:off x="945931" y="1824608"/>
            <a:ext cx="10129738" cy="372345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sz="20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webscraping.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sz="20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FlightNumber,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BoosterVersion,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LaunchSite,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sz="20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GridFins,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LandingPad,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ReusedCount,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sz="20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 Data</a:t>
            </a:r>
            <a:r>
              <a:rPr sz="20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sz="20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73C9FF70-33FB-DCA1-A404-F53BC6E89540}"/>
              </a:ext>
            </a:extLst>
          </p:cNvPr>
          <p:cNvSpPr/>
          <p:nvPr/>
        </p:nvSpPr>
        <p:spPr>
          <a:xfrm>
            <a:off x="4958594" y="1984053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1151A7C3-E138-018C-2873-F6865113CD3F}"/>
              </a:ext>
            </a:extLst>
          </p:cNvPr>
          <p:cNvGrpSpPr/>
          <p:nvPr/>
        </p:nvGrpSpPr>
        <p:grpSpPr>
          <a:xfrm>
            <a:off x="4697968" y="1692335"/>
            <a:ext cx="1851660" cy="1607820"/>
            <a:chOff x="4782311" y="1478280"/>
            <a:chExt cx="1851660" cy="160782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41327E2-4BD4-9CB9-71CC-219C3CA44894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174FDCD-FE85-B98B-85AB-5B5D41BDFAF9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3CCA5E73-3662-F183-DE7C-AEC342A1BB84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7A15FD7F-0697-8A5D-7520-435F05B79B09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43C89827-1872-F99E-5E21-C6BBDD5688AA}"/>
              </a:ext>
            </a:extLst>
          </p:cNvPr>
          <p:cNvSpPr txBox="1"/>
          <p:nvPr/>
        </p:nvSpPr>
        <p:spPr>
          <a:xfrm>
            <a:off x="4911731" y="1995991"/>
            <a:ext cx="1327150" cy="446917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4838F807-0000-B5F3-B2ED-597397E46462}"/>
              </a:ext>
            </a:extLst>
          </p:cNvPr>
          <p:cNvGrpSpPr/>
          <p:nvPr/>
        </p:nvGrpSpPr>
        <p:grpSpPr>
          <a:xfrm>
            <a:off x="4678177" y="3037137"/>
            <a:ext cx="1851660" cy="1666239"/>
            <a:chOff x="4782311" y="2807207"/>
            <a:chExt cx="1851660" cy="1666239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3488C261-3FFD-9FC2-C069-C882BE82AA0A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AF0B3146-E2C2-A697-48B1-2BDC49096450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516BB41E-AFFC-3646-6D6D-4880000A456B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CCFC603E-9A11-F0E8-9641-32A716726F81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15D05B3A-4A98-E326-A005-E75F54412A12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14774EEB-0936-5E4E-2CBF-4149E5C7D0D4}"/>
              </a:ext>
            </a:extLst>
          </p:cNvPr>
          <p:cNvSpPr txBox="1"/>
          <p:nvPr/>
        </p:nvSpPr>
        <p:spPr>
          <a:xfrm>
            <a:off x="4911731" y="3116513"/>
            <a:ext cx="1332865" cy="88152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39030BA7-5D62-C22E-BDC2-93F091C93766}"/>
              </a:ext>
            </a:extLst>
          </p:cNvPr>
          <p:cNvGrpSpPr/>
          <p:nvPr/>
        </p:nvGrpSpPr>
        <p:grpSpPr>
          <a:xfrm>
            <a:off x="4678177" y="4367589"/>
            <a:ext cx="2790825" cy="1141730"/>
            <a:chOff x="4782311" y="4137659"/>
            <a:chExt cx="2790825" cy="114173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AA3E8F35-874B-EA0F-17E5-A63749F6B0A2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3FD28CC7-C286-E9BB-CAAC-760B86D71E43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0F49D5B-AAC3-15EA-1F81-1B5520FC9A28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624A6A09-1270-A13C-61B6-BE5EDC3585E9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3C893B7E-BAD2-88A6-D0AA-F7D158E88E7F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E57DCBD6-E4FB-9A52-1A71-81F21478B5C5}"/>
              </a:ext>
            </a:extLst>
          </p:cNvPr>
          <p:cNvSpPr txBox="1"/>
          <p:nvPr/>
        </p:nvSpPr>
        <p:spPr>
          <a:xfrm>
            <a:off x="4873631" y="4550850"/>
            <a:ext cx="1403985" cy="6591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DCB931B3-D29D-7CA1-5217-5D2DF76242DC}"/>
              </a:ext>
            </a:extLst>
          </p:cNvPr>
          <p:cNvGrpSpPr/>
          <p:nvPr/>
        </p:nvGrpSpPr>
        <p:grpSpPr>
          <a:xfrm>
            <a:off x="7035806" y="3303837"/>
            <a:ext cx="1859280" cy="2205355"/>
            <a:chOff x="7139940" y="3073907"/>
            <a:chExt cx="1859280" cy="2205355"/>
          </a:xfrm>
        </p:grpSpPr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A90E8F98-6B82-4811-19D0-0ADB47CBA377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FCE445AD-7008-27B0-16C8-ACB283B35FD0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D653C004-A010-1177-A704-F065A4A5A9FB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06391DA0-F77F-0EE5-3A97-5D97C47E2DD3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7698A3FC-0DA9-DE9A-D879-9F927E95115C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49C7C090-9EB9-3F9E-FB58-C8713B5AB5B3}"/>
              </a:ext>
            </a:extLst>
          </p:cNvPr>
          <p:cNvSpPr txBox="1"/>
          <p:nvPr/>
        </p:nvSpPr>
        <p:spPr>
          <a:xfrm>
            <a:off x="7196587" y="4655372"/>
            <a:ext cx="1483995" cy="446917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4" name="object 34">
            <a:extLst>
              <a:ext uri="{FF2B5EF4-FFF2-40B4-BE49-F238E27FC236}">
                <a16:creationId xmlns:a16="http://schemas.microsoft.com/office/drawing/2014/main" id="{61A8B977-BBE5-9445-F243-D2B9B7E224DD}"/>
              </a:ext>
            </a:extLst>
          </p:cNvPr>
          <p:cNvGrpSpPr/>
          <p:nvPr/>
        </p:nvGrpSpPr>
        <p:grpSpPr>
          <a:xfrm>
            <a:off x="7035806" y="1974909"/>
            <a:ext cx="1868805" cy="2205355"/>
            <a:chOff x="7139940" y="1744979"/>
            <a:chExt cx="1868805" cy="2205355"/>
          </a:xfrm>
        </p:grpSpPr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5ACAC163-4191-7FB8-9DDA-5BEF0F6F3565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B7EF4F4E-243A-DE03-1E4A-931E95031028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6B83DBB9-1D08-41F2-BD65-AD9B39935656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7EC7F333-0D6B-EB01-AC54-6D03338F04E7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AB417E4C-9F0D-D925-1495-0747FF09201C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0E33E0CA-7F86-DF69-D85F-BB00EA67B3E8}"/>
              </a:ext>
            </a:extLst>
          </p:cNvPr>
          <p:cNvSpPr txBox="1"/>
          <p:nvPr/>
        </p:nvSpPr>
        <p:spPr>
          <a:xfrm>
            <a:off x="7187444" y="3325935"/>
            <a:ext cx="1492885" cy="446917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CE21B0E2-E337-9691-6733-6364C526966F}"/>
              </a:ext>
            </a:extLst>
          </p:cNvPr>
          <p:cNvGrpSpPr/>
          <p:nvPr/>
        </p:nvGrpSpPr>
        <p:grpSpPr>
          <a:xfrm>
            <a:off x="7035806" y="1708210"/>
            <a:ext cx="2790825" cy="1143000"/>
            <a:chOff x="7139940" y="1478280"/>
            <a:chExt cx="2790825" cy="114300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A1A96DC2-18C1-C63F-DD54-B827BC31CCE3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A9A18186-DA35-28AA-3173-EEBB0D9656EB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E23295FE-6D94-D1F1-E528-25C3235EFA63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651005DF-1F03-0316-3764-4F58B7EE1293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272E1E7C-F827-1AEF-C385-8C9A5770C51C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>
            <a:extLst>
              <a:ext uri="{FF2B5EF4-FFF2-40B4-BE49-F238E27FC236}">
                <a16:creationId xmlns:a16="http://schemas.microsoft.com/office/drawing/2014/main" id="{C12CE48D-5096-56A2-98EC-CAADA6FCD27D}"/>
              </a:ext>
            </a:extLst>
          </p:cNvPr>
          <p:cNvSpPr txBox="1">
            <a:spLocks/>
          </p:cNvSpPr>
          <p:nvPr/>
        </p:nvSpPr>
        <p:spPr>
          <a:xfrm>
            <a:off x="7249927" y="1890835"/>
            <a:ext cx="1373505" cy="6899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>
              <a:latin typeface="Carlito"/>
              <a:cs typeface="Carlito"/>
            </a:endParaRPr>
          </a:p>
        </p:txBody>
      </p:sp>
      <p:grpSp>
        <p:nvGrpSpPr>
          <p:cNvPr id="48" name="object 48">
            <a:extLst>
              <a:ext uri="{FF2B5EF4-FFF2-40B4-BE49-F238E27FC236}">
                <a16:creationId xmlns:a16="http://schemas.microsoft.com/office/drawing/2014/main" id="{2FE4ADF8-B054-F0B8-3C78-BBBBE92FBA92}"/>
              </a:ext>
            </a:extLst>
          </p:cNvPr>
          <p:cNvGrpSpPr/>
          <p:nvPr/>
        </p:nvGrpSpPr>
        <p:grpSpPr>
          <a:xfrm>
            <a:off x="9391909" y="1708210"/>
            <a:ext cx="1894839" cy="1143000"/>
            <a:chOff x="9496043" y="1478280"/>
            <a:chExt cx="1894839" cy="1143000"/>
          </a:xfrm>
        </p:grpSpPr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0E74E378-5457-74F0-9B36-5609B5352072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2D362F41-FEFA-29CD-6960-2875795167FB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4A758195-9088-591D-7A1E-4AA9F6091557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>
            <a:extLst>
              <a:ext uri="{FF2B5EF4-FFF2-40B4-BE49-F238E27FC236}">
                <a16:creationId xmlns:a16="http://schemas.microsoft.com/office/drawing/2014/main" id="{74A22CB3-DA9B-81C0-2021-664A8102347C}"/>
              </a:ext>
            </a:extLst>
          </p:cNvPr>
          <p:cNvSpPr txBox="1"/>
          <p:nvPr/>
        </p:nvSpPr>
        <p:spPr>
          <a:xfrm>
            <a:off x="9536182" y="1890835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E587C4C-E0A5-CD26-A666-FA72A7C484CC}"/>
              </a:ext>
            </a:extLst>
          </p:cNvPr>
          <p:cNvSpPr txBox="1"/>
          <p:nvPr/>
        </p:nvSpPr>
        <p:spPr>
          <a:xfrm>
            <a:off x="1188791" y="3167260"/>
            <a:ext cx="32061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https://github.com/ikerarandia/DataScienceCoursera/blob/main/Week1/Data%20Collection%20Api%20.ipynb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DCFB0BF-1081-D73D-B9AD-956797B51052}"/>
              </a:ext>
            </a:extLst>
          </p:cNvPr>
          <p:cNvSpPr txBox="1"/>
          <p:nvPr/>
        </p:nvSpPr>
        <p:spPr>
          <a:xfrm>
            <a:off x="547376" y="2531606"/>
            <a:ext cx="6096000" cy="4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" marR="1900555">
              <a:lnSpc>
                <a:spcPct val="148000"/>
              </a:lnSpc>
            </a:pPr>
            <a:r>
              <a:rPr lang="es-ES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5726" y="628011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64417" y="54824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7" name="object 6">
            <a:extLst>
              <a:ext uri="{FF2B5EF4-FFF2-40B4-BE49-F238E27FC236}">
                <a16:creationId xmlns:a16="http://schemas.microsoft.com/office/drawing/2014/main" id="{F87AE50B-FA44-E161-E908-2E721C7575A3}"/>
              </a:ext>
            </a:extLst>
          </p:cNvPr>
          <p:cNvGrpSpPr/>
          <p:nvPr/>
        </p:nvGrpSpPr>
        <p:grpSpPr>
          <a:xfrm>
            <a:off x="5470145" y="1838791"/>
            <a:ext cx="2340625" cy="1640290"/>
            <a:chOff x="5111496" y="713231"/>
            <a:chExt cx="2621280" cy="2318385"/>
          </a:xfrm>
        </p:grpSpPr>
        <p:sp>
          <p:nvSpPr>
            <p:cNvPr id="78" name="object 7">
              <a:extLst>
                <a:ext uri="{FF2B5EF4-FFF2-40B4-BE49-F238E27FC236}">
                  <a16:creationId xmlns:a16="http://schemas.microsoft.com/office/drawing/2014/main" id="{1533D721-E193-C347-B87C-1326E4186FE7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8">
              <a:extLst>
                <a:ext uri="{FF2B5EF4-FFF2-40B4-BE49-F238E27FC236}">
                  <a16:creationId xmlns:a16="http://schemas.microsoft.com/office/drawing/2014/main" id="{3EB976AB-F58F-BE8E-4675-91F75409FE94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9">
              <a:extLst>
                <a:ext uri="{FF2B5EF4-FFF2-40B4-BE49-F238E27FC236}">
                  <a16:creationId xmlns:a16="http://schemas.microsoft.com/office/drawing/2014/main" id="{2B302A61-C0EA-0687-D59F-DA4C967107D3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0">
              <a:extLst>
                <a:ext uri="{FF2B5EF4-FFF2-40B4-BE49-F238E27FC236}">
                  <a16:creationId xmlns:a16="http://schemas.microsoft.com/office/drawing/2014/main" id="{2C683D43-220B-CC62-A5A2-113862F1B9B3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1">
              <a:extLst>
                <a:ext uri="{FF2B5EF4-FFF2-40B4-BE49-F238E27FC236}">
                  <a16:creationId xmlns:a16="http://schemas.microsoft.com/office/drawing/2014/main" id="{E4795E3E-2C95-88C1-97CD-0D8D5007F46C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12">
            <a:extLst>
              <a:ext uri="{FF2B5EF4-FFF2-40B4-BE49-F238E27FC236}">
                <a16:creationId xmlns:a16="http://schemas.microsoft.com/office/drawing/2014/main" id="{EEB69856-205A-11CF-A872-BF0BDBBBB276}"/>
              </a:ext>
            </a:extLst>
          </p:cNvPr>
          <p:cNvSpPr txBox="1"/>
          <p:nvPr/>
        </p:nvSpPr>
        <p:spPr>
          <a:xfrm>
            <a:off x="5603317" y="1919788"/>
            <a:ext cx="1894387" cy="6240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15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1500" dirty="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84" name="object 13">
            <a:extLst>
              <a:ext uri="{FF2B5EF4-FFF2-40B4-BE49-F238E27FC236}">
                <a16:creationId xmlns:a16="http://schemas.microsoft.com/office/drawing/2014/main" id="{6DE3F151-7B26-CC88-CFC2-0C1A8A6952B2}"/>
              </a:ext>
            </a:extLst>
          </p:cNvPr>
          <p:cNvGrpSpPr/>
          <p:nvPr/>
        </p:nvGrpSpPr>
        <p:grpSpPr>
          <a:xfrm>
            <a:off x="5449309" y="3444244"/>
            <a:ext cx="2304336" cy="1640290"/>
            <a:chOff x="5111496" y="2589276"/>
            <a:chExt cx="2580640" cy="2318385"/>
          </a:xfrm>
        </p:grpSpPr>
        <p:sp>
          <p:nvSpPr>
            <p:cNvPr id="85" name="object 14">
              <a:extLst>
                <a:ext uri="{FF2B5EF4-FFF2-40B4-BE49-F238E27FC236}">
                  <a16:creationId xmlns:a16="http://schemas.microsoft.com/office/drawing/2014/main" id="{B8F2AA2B-4533-484F-B785-7D23581E729F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5">
              <a:extLst>
                <a:ext uri="{FF2B5EF4-FFF2-40B4-BE49-F238E27FC236}">
                  <a16:creationId xmlns:a16="http://schemas.microsoft.com/office/drawing/2014/main" id="{789B5BFF-DCBE-3DC4-52A6-96E8FA35F77B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6">
              <a:extLst>
                <a:ext uri="{FF2B5EF4-FFF2-40B4-BE49-F238E27FC236}">
                  <a16:creationId xmlns:a16="http://schemas.microsoft.com/office/drawing/2014/main" id="{A2088DAD-C669-7F08-EBD6-33A76B23926C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7">
              <a:extLst>
                <a:ext uri="{FF2B5EF4-FFF2-40B4-BE49-F238E27FC236}">
                  <a16:creationId xmlns:a16="http://schemas.microsoft.com/office/drawing/2014/main" id="{349B2335-B420-B44F-500A-EC6F56CFAA2B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8">
              <a:extLst>
                <a:ext uri="{FF2B5EF4-FFF2-40B4-BE49-F238E27FC236}">
                  <a16:creationId xmlns:a16="http://schemas.microsoft.com/office/drawing/2014/main" id="{F36B2E2E-0BF4-247D-79B6-C5EF45948B17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19">
            <a:extLst>
              <a:ext uri="{FF2B5EF4-FFF2-40B4-BE49-F238E27FC236}">
                <a16:creationId xmlns:a16="http://schemas.microsoft.com/office/drawing/2014/main" id="{2DA0769D-37D0-A4EF-6755-3B56C3D60C4A}"/>
              </a:ext>
            </a:extLst>
          </p:cNvPr>
          <p:cNvSpPr txBox="1"/>
          <p:nvPr/>
        </p:nvSpPr>
        <p:spPr>
          <a:xfrm>
            <a:off x="5821722" y="3624300"/>
            <a:ext cx="1526396" cy="6240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1500"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15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91" name="object 20">
            <a:extLst>
              <a:ext uri="{FF2B5EF4-FFF2-40B4-BE49-F238E27FC236}">
                <a16:creationId xmlns:a16="http://schemas.microsoft.com/office/drawing/2014/main" id="{68439B35-0AD2-EB62-D29E-189E9F4B3CB4}"/>
              </a:ext>
            </a:extLst>
          </p:cNvPr>
          <p:cNvGrpSpPr/>
          <p:nvPr/>
        </p:nvGrpSpPr>
        <p:grpSpPr>
          <a:xfrm>
            <a:off x="5361709" y="5005643"/>
            <a:ext cx="3488256" cy="1118237"/>
            <a:chOff x="5111496" y="4465320"/>
            <a:chExt cx="3906520" cy="1580515"/>
          </a:xfrm>
        </p:grpSpPr>
        <p:sp>
          <p:nvSpPr>
            <p:cNvPr id="92" name="object 21">
              <a:extLst>
                <a:ext uri="{FF2B5EF4-FFF2-40B4-BE49-F238E27FC236}">
                  <a16:creationId xmlns:a16="http://schemas.microsoft.com/office/drawing/2014/main" id="{EEB6BA39-726D-38F5-CE49-F09CA5F56A42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22">
              <a:extLst>
                <a:ext uri="{FF2B5EF4-FFF2-40B4-BE49-F238E27FC236}">
                  <a16:creationId xmlns:a16="http://schemas.microsoft.com/office/drawing/2014/main" id="{A9436088-7FEE-7796-5A22-1C3DB38BC76D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3">
              <a:extLst>
                <a:ext uri="{FF2B5EF4-FFF2-40B4-BE49-F238E27FC236}">
                  <a16:creationId xmlns:a16="http://schemas.microsoft.com/office/drawing/2014/main" id="{D7D64E29-AE19-53DF-EDEC-6177713B00B9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24">
              <a:extLst>
                <a:ext uri="{FF2B5EF4-FFF2-40B4-BE49-F238E27FC236}">
                  <a16:creationId xmlns:a16="http://schemas.microsoft.com/office/drawing/2014/main" id="{F4CB6BE5-97FD-E4EC-78CF-6EDD9F063007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25">
              <a:extLst>
                <a:ext uri="{FF2B5EF4-FFF2-40B4-BE49-F238E27FC236}">
                  <a16:creationId xmlns:a16="http://schemas.microsoft.com/office/drawing/2014/main" id="{B610E96E-6C64-EBD6-AB22-F128EB606365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26">
            <a:extLst>
              <a:ext uri="{FF2B5EF4-FFF2-40B4-BE49-F238E27FC236}">
                <a16:creationId xmlns:a16="http://schemas.microsoft.com/office/drawing/2014/main" id="{2DF27620-E3E9-EA4D-524F-301E19DF464C}"/>
              </a:ext>
            </a:extLst>
          </p:cNvPr>
          <p:cNvSpPr txBox="1"/>
          <p:nvPr/>
        </p:nvSpPr>
        <p:spPr>
          <a:xfrm>
            <a:off x="5801764" y="5258900"/>
            <a:ext cx="1609180" cy="63427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5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15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98" name="object 27">
            <a:extLst>
              <a:ext uri="{FF2B5EF4-FFF2-40B4-BE49-F238E27FC236}">
                <a16:creationId xmlns:a16="http://schemas.microsoft.com/office/drawing/2014/main" id="{7715A556-CD85-B3B5-3DAD-B67AD056F066}"/>
              </a:ext>
            </a:extLst>
          </p:cNvPr>
          <p:cNvGrpSpPr/>
          <p:nvPr/>
        </p:nvGrpSpPr>
        <p:grpSpPr>
          <a:xfrm>
            <a:off x="8753346" y="3863847"/>
            <a:ext cx="2304336" cy="2179416"/>
            <a:chOff x="8438388" y="2965704"/>
            <a:chExt cx="2580640" cy="3080385"/>
          </a:xfrm>
        </p:grpSpPr>
        <p:sp>
          <p:nvSpPr>
            <p:cNvPr id="99" name="object 28">
              <a:extLst>
                <a:ext uri="{FF2B5EF4-FFF2-40B4-BE49-F238E27FC236}">
                  <a16:creationId xmlns:a16="http://schemas.microsoft.com/office/drawing/2014/main" id="{76B1DAA1-1AC2-CB44-1133-5833EBCF541B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9">
              <a:extLst>
                <a:ext uri="{FF2B5EF4-FFF2-40B4-BE49-F238E27FC236}">
                  <a16:creationId xmlns:a16="http://schemas.microsoft.com/office/drawing/2014/main" id="{E36446F4-4DC3-8706-CD8E-45D40E399F84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30">
              <a:extLst>
                <a:ext uri="{FF2B5EF4-FFF2-40B4-BE49-F238E27FC236}">
                  <a16:creationId xmlns:a16="http://schemas.microsoft.com/office/drawing/2014/main" id="{BB2694B0-5EFA-15D5-801B-56E220A14645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1">
              <a:extLst>
                <a:ext uri="{FF2B5EF4-FFF2-40B4-BE49-F238E27FC236}">
                  <a16:creationId xmlns:a16="http://schemas.microsoft.com/office/drawing/2014/main" id="{1943C4FD-6A07-5700-A581-881F5F798EF8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32">
              <a:extLst>
                <a:ext uri="{FF2B5EF4-FFF2-40B4-BE49-F238E27FC236}">
                  <a16:creationId xmlns:a16="http://schemas.microsoft.com/office/drawing/2014/main" id="{C8B82E04-76FF-EDF7-BDCA-0E2314D84F9B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33">
            <a:extLst>
              <a:ext uri="{FF2B5EF4-FFF2-40B4-BE49-F238E27FC236}">
                <a16:creationId xmlns:a16="http://schemas.microsoft.com/office/drawing/2014/main" id="{D5FCA3A8-D376-3C32-9446-7D79518B9F74}"/>
              </a:ext>
            </a:extLst>
          </p:cNvPr>
          <p:cNvSpPr txBox="1"/>
          <p:nvPr/>
        </p:nvSpPr>
        <p:spPr>
          <a:xfrm>
            <a:off x="9105801" y="5294922"/>
            <a:ext cx="1735623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15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05" name="object 34">
            <a:extLst>
              <a:ext uri="{FF2B5EF4-FFF2-40B4-BE49-F238E27FC236}">
                <a16:creationId xmlns:a16="http://schemas.microsoft.com/office/drawing/2014/main" id="{AFDDDEAC-364D-77CE-0599-869C9C00A14C}"/>
              </a:ext>
            </a:extLst>
          </p:cNvPr>
          <p:cNvGrpSpPr/>
          <p:nvPr/>
        </p:nvGrpSpPr>
        <p:grpSpPr>
          <a:xfrm>
            <a:off x="8776201" y="1847132"/>
            <a:ext cx="2304336" cy="2201880"/>
            <a:chOff x="8438388" y="1089660"/>
            <a:chExt cx="2580640" cy="3112135"/>
          </a:xfrm>
        </p:grpSpPr>
        <p:sp>
          <p:nvSpPr>
            <p:cNvPr id="106" name="object 35">
              <a:extLst>
                <a:ext uri="{FF2B5EF4-FFF2-40B4-BE49-F238E27FC236}">
                  <a16:creationId xmlns:a16="http://schemas.microsoft.com/office/drawing/2014/main" id="{8A307FA6-2100-DFD9-A56D-C775908D8125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36">
              <a:extLst>
                <a:ext uri="{FF2B5EF4-FFF2-40B4-BE49-F238E27FC236}">
                  <a16:creationId xmlns:a16="http://schemas.microsoft.com/office/drawing/2014/main" id="{8CBC3A04-BB5F-532B-8E9F-D519D1BB886F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37">
              <a:extLst>
                <a:ext uri="{FF2B5EF4-FFF2-40B4-BE49-F238E27FC236}">
                  <a16:creationId xmlns:a16="http://schemas.microsoft.com/office/drawing/2014/main" id="{5781E62A-24EA-B3F1-24C8-D9FE85F5A9AB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8">
              <a:extLst>
                <a:ext uri="{FF2B5EF4-FFF2-40B4-BE49-F238E27FC236}">
                  <a16:creationId xmlns:a16="http://schemas.microsoft.com/office/drawing/2014/main" id="{33BD0D53-EF29-98D2-727A-33521DE46219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9">
              <a:extLst>
                <a:ext uri="{FF2B5EF4-FFF2-40B4-BE49-F238E27FC236}">
                  <a16:creationId xmlns:a16="http://schemas.microsoft.com/office/drawing/2014/main" id="{46E3899C-C871-87A5-E692-A75905432D5A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40">
            <a:extLst>
              <a:ext uri="{FF2B5EF4-FFF2-40B4-BE49-F238E27FC236}">
                <a16:creationId xmlns:a16="http://schemas.microsoft.com/office/drawing/2014/main" id="{BB699D42-3CF7-942B-2C9A-D2866FCE552B}"/>
              </a:ext>
            </a:extLst>
          </p:cNvPr>
          <p:cNvSpPr txBox="1"/>
          <p:nvPr/>
        </p:nvSpPr>
        <p:spPr>
          <a:xfrm>
            <a:off x="9102367" y="3056264"/>
            <a:ext cx="1525262" cy="88985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15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15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5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12" name="object 41">
            <a:extLst>
              <a:ext uri="{FF2B5EF4-FFF2-40B4-BE49-F238E27FC236}">
                <a16:creationId xmlns:a16="http://schemas.microsoft.com/office/drawing/2014/main" id="{2865A0BE-E30D-890F-124C-54A97ECAFDB8}"/>
              </a:ext>
            </a:extLst>
          </p:cNvPr>
          <p:cNvGrpSpPr/>
          <p:nvPr/>
        </p:nvGrpSpPr>
        <p:grpSpPr>
          <a:xfrm>
            <a:off x="8776201" y="1507123"/>
            <a:ext cx="2304336" cy="1118237"/>
            <a:chOff x="8438388" y="713231"/>
            <a:chExt cx="2580640" cy="1580515"/>
          </a:xfrm>
        </p:grpSpPr>
        <p:sp>
          <p:nvSpPr>
            <p:cNvPr id="113" name="object 42">
              <a:extLst>
                <a:ext uri="{FF2B5EF4-FFF2-40B4-BE49-F238E27FC236}">
                  <a16:creationId xmlns:a16="http://schemas.microsoft.com/office/drawing/2014/main" id="{05C670E7-247C-28F4-4665-2E0B98416589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3">
              <a:extLst>
                <a:ext uri="{FF2B5EF4-FFF2-40B4-BE49-F238E27FC236}">
                  <a16:creationId xmlns:a16="http://schemas.microsoft.com/office/drawing/2014/main" id="{3A172487-535C-56CB-5BBB-6085065C6516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44">
              <a:extLst>
                <a:ext uri="{FF2B5EF4-FFF2-40B4-BE49-F238E27FC236}">
                  <a16:creationId xmlns:a16="http://schemas.microsoft.com/office/drawing/2014/main" id="{2EC6484B-6CF1-C201-F070-329DF711440A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45">
            <a:extLst>
              <a:ext uri="{FF2B5EF4-FFF2-40B4-BE49-F238E27FC236}">
                <a16:creationId xmlns:a16="http://schemas.microsoft.com/office/drawing/2014/main" id="{21BB9FBF-6122-1741-3B94-A250A247BB59}"/>
              </a:ext>
            </a:extLst>
          </p:cNvPr>
          <p:cNvSpPr txBox="1"/>
          <p:nvPr/>
        </p:nvSpPr>
        <p:spPr>
          <a:xfrm>
            <a:off x="9142433" y="1756245"/>
            <a:ext cx="1770778" cy="635558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 dirty="0">
              <a:latin typeface="Carlito"/>
              <a:cs typeface="Carlito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B4BBD8-3A9E-1EBB-4601-A0F96101198C}"/>
              </a:ext>
            </a:extLst>
          </p:cNvPr>
          <p:cNvSpPr txBox="1"/>
          <p:nvPr/>
        </p:nvSpPr>
        <p:spPr>
          <a:xfrm>
            <a:off x="1653135" y="2930460"/>
            <a:ext cx="20479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https://github.com/ikerarandia/DataScienceCoursera/blob/main/Week1/Data%20Collection%20with%20Web%20Scraping.ipynb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9B02AE-03D6-1EBE-0875-147CAB1C3FB9}"/>
              </a:ext>
            </a:extLst>
          </p:cNvPr>
          <p:cNvSpPr txBox="1"/>
          <p:nvPr/>
        </p:nvSpPr>
        <p:spPr>
          <a:xfrm>
            <a:off x="794596" y="2543805"/>
            <a:ext cx="6096000" cy="4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" marR="1900555">
              <a:lnSpc>
                <a:spcPct val="148000"/>
              </a:lnSpc>
            </a:pPr>
            <a:r>
              <a:rPr lang="es-ES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2674</Words>
  <Application>Microsoft Office PowerPoint</Application>
  <PresentationFormat>Panorámica</PresentationFormat>
  <Paragraphs>278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Calibri Light</vt:lpstr>
      <vt:lpstr>Carlito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Iker Arandia Mendizabal</cp:lastModifiedBy>
  <cp:revision>202</cp:revision>
  <dcterms:created xsi:type="dcterms:W3CDTF">2021-04-29T18:58:34Z</dcterms:created>
  <dcterms:modified xsi:type="dcterms:W3CDTF">2024-06-19T11:29:53Z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